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4" r:id="rId2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7157" autoAdjust="0"/>
    <p:restoredTop sz="94660"/>
  </p:normalViewPr>
  <p:slideViewPr>
    <p:cSldViewPr>
      <p:cViewPr varScale="1">
        <p:scale>
          <a:sx n="62" d="100"/>
          <a:sy n="62" d="100"/>
        </p:scale>
        <p:origin x="-1032" y="-7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422030" y="1371600"/>
            <a:ext cx="8229600" cy="18288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smtClean="0"/>
              <a:t>Click to edit Master title style</a:t>
            </a:r>
            <a:endParaRPr kumimoji="0" lang="en-US"/>
          </a:p>
        </p:txBody>
      </p:sp>
      <p:sp>
        <p:nvSpPr>
          <p:cNvPr id="28" name="Date Placeholder 27"/>
          <p:cNvSpPr>
            <a:spLocks noGrp="1"/>
          </p:cNvSpPr>
          <p:nvPr>
            <p:ph type="dt" sz="half" idx="10"/>
          </p:nvPr>
        </p:nvSpPr>
        <p:spPr/>
        <p:txBody>
          <a:bodyPr/>
          <a:lstStyle/>
          <a:p>
            <a:fld id="{98FC4851-85BC-43F0-995F-4004381F0B72}" type="datetimeFigureOut">
              <a:rPr lang="en-US" smtClean="0"/>
              <a:t>3/18/2014</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C2486F61-6666-4725-AEA1-0B41FE056814}" type="slidenum">
              <a:rPr lang="en-US" smtClean="0"/>
              <a:t>‹#›</a:t>
            </a:fld>
            <a:endParaRPr lang="en-US"/>
          </a:p>
        </p:txBody>
      </p:sp>
      <p:sp>
        <p:nvSpPr>
          <p:cNvPr id="9" name="Subtitle 8"/>
          <p:cNvSpPr>
            <a:spLocks noGrp="1"/>
          </p:cNvSpPr>
          <p:nvPr>
            <p:ph type="subTitle" idx="1"/>
          </p:nvPr>
        </p:nvSpPr>
        <p:spPr>
          <a:xfrm>
            <a:off x="1371600" y="3331698"/>
            <a:ext cx="6400800" cy="17526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Tree>
  </p:cSld>
  <p:clrMapOvr>
    <a:masterClrMapping/>
  </p:clrMapOvr>
  <mc:AlternateContent xmlns:mc="http://schemas.openxmlformats.org/markup-compatibility/2006" xmlns:p14="http://schemas.microsoft.com/office/powerpoint/2010/main">
    <mc:Choice Requires="p14">
      <p:transition spd="slow" p14:dur="1200">
        <p14:flip dir="r"/>
      </p:transition>
    </mc:Choice>
    <mc:Fallback xmlns="">
      <p:transition spd="slow">
        <p:fade/>
      </p:transition>
    </mc:Fallback>
  </mc:AlternateContent>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98FC4851-85BC-43F0-995F-4004381F0B72}" type="datetimeFigureOut">
              <a:rPr lang="en-US" smtClean="0"/>
              <a:t>3/18/2014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2486F61-6666-4725-AEA1-0B41FE056814}" type="slidenum">
              <a:rPr lang="en-US" smtClean="0"/>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1200">
        <p14:flip dir="r"/>
      </p:transition>
    </mc:Choice>
    <mc:Fallback xmlns="">
      <p:transition spd="slow">
        <p:fade/>
      </p:transition>
    </mc:Fallback>
  </mc:AlternateContent>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98FC4851-85BC-43F0-995F-4004381F0B72}" type="datetimeFigureOut">
              <a:rPr lang="en-US" smtClean="0"/>
              <a:t>3/18/2014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2486F61-6666-4725-AEA1-0B41FE056814}" type="slidenum">
              <a:rPr lang="en-US" smtClean="0"/>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1200">
        <p14:flip dir="r"/>
      </p:transition>
    </mc:Choice>
    <mc:Fallback xmlns="">
      <p:transition spd="slow">
        <p:fade/>
      </p:transition>
    </mc:Fallback>
  </mc:AlternateContent>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98FC4851-85BC-43F0-995F-4004381F0B72}" type="datetimeFigureOut">
              <a:rPr lang="en-US" smtClean="0"/>
              <a:t>3/18/2014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2486F61-6666-4725-AEA1-0B41FE056814}" type="slidenum">
              <a:rPr lang="en-US" smtClean="0"/>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1200">
        <p14:flip dir="r"/>
      </p:transition>
    </mc:Choice>
    <mc:Fallback xmlns="">
      <p:transition spd="slow">
        <p:fade/>
      </p:transition>
    </mc:Fallback>
  </mc:AlternateContent>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3">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600200" y="609600"/>
            <a:ext cx="7086600" cy="18288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600200" y="2507786"/>
            <a:ext cx="7086600" cy="1509712"/>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98FC4851-85BC-43F0-995F-4004381F0B72}" type="datetimeFigureOut">
              <a:rPr lang="en-US" smtClean="0"/>
              <a:t>3/18/2014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7924800" y="6416675"/>
            <a:ext cx="762000" cy="365125"/>
          </a:xfrm>
        </p:spPr>
        <p:txBody>
          <a:bodyPr/>
          <a:lstStyle/>
          <a:p>
            <a:fld id="{C2486F61-6666-4725-AEA1-0B41FE056814}" type="slidenum">
              <a:rPr lang="en-US" smtClean="0"/>
              <a:t>‹#›</a:t>
            </a:fld>
            <a:endParaRPr lang="en-US"/>
          </a:p>
        </p:txBody>
      </p:sp>
    </p:spTree>
  </p:cSld>
  <p:clrMapOvr>
    <a:overrideClrMapping bg1="dk1" tx1="lt1" bg2="dk2" tx2="lt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1200">
        <p14:flip dir="r"/>
      </p:transition>
    </mc:Choice>
    <mc:Fallback xmlns="">
      <p:transition spd="slow">
        <p:fade/>
      </p:transition>
    </mc:Fallback>
  </mc:AlternateContent>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98FC4851-85BC-43F0-995F-4004381F0B72}" type="datetimeFigureOut">
              <a:rPr lang="en-US" smtClean="0"/>
              <a:t>3/18/2014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2486F61-6666-4725-AEA1-0B41FE056814}" type="slidenum">
              <a:rPr lang="en-US" smtClean="0"/>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1200">
        <p14:flip dir="r"/>
      </p:transition>
    </mc:Choice>
    <mc:Fallback xmlns="">
      <p:transition spd="slow">
        <p:fade/>
      </p:transition>
    </mc:Fallback>
  </mc:AlternateContent>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535112"/>
            <a:ext cx="4040188"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535112"/>
            <a:ext cx="4041775"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362200"/>
            <a:ext cx="4040188"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362200"/>
            <a:ext cx="4041775"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98FC4851-85BC-43F0-995F-4004381F0B72}" type="datetimeFigureOut">
              <a:rPr lang="en-US" smtClean="0"/>
              <a:t>3/18/2014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2486F61-6666-4725-AEA1-0B41FE056814}" type="slidenum">
              <a:rPr lang="en-US" smtClean="0"/>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1200">
        <p14:flip dir="r"/>
      </p:transition>
    </mc:Choice>
    <mc:Fallback xmlns="">
      <p:transition spd="slow">
        <p:fade/>
      </p:transition>
    </mc:Fallback>
  </mc:AlternateContent>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98FC4851-85BC-43F0-995F-4004381F0B72}" type="datetimeFigureOut">
              <a:rPr lang="en-US" smtClean="0"/>
              <a:t>3/18/2014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2486F61-6666-4725-AEA1-0B41FE056814}" type="slidenum">
              <a:rPr lang="en-US" smtClean="0"/>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1200">
        <p14:flip dir="r"/>
      </p:transition>
    </mc:Choice>
    <mc:Fallback xmlns="">
      <p:transition spd="slow">
        <p:fade/>
      </p:transition>
    </mc:Fallback>
  </mc:AlternateContent>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8FC4851-85BC-43F0-995F-4004381F0B72}" type="datetimeFigureOut">
              <a:rPr lang="en-US" smtClean="0"/>
              <a:t>3/18/2014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2486F61-6666-4725-AEA1-0B41FE056814}" type="slidenum">
              <a:rPr lang="en-US" smtClean="0"/>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1200">
        <p14:flip dir="r"/>
      </p:transition>
    </mc:Choice>
    <mc:Fallback xmlns="">
      <p:transition spd="slow">
        <p:fade/>
      </p:transition>
    </mc:Fallback>
  </mc:AlternateContent>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524000"/>
            <a:ext cx="3008313" cy="4602163"/>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273050"/>
            <a:ext cx="5111750" cy="5853113"/>
          </a:xfrm>
        </p:spPr>
        <p:txBody>
          <a:bodyPr/>
          <a:lstStyle>
            <a:lvl1pPr>
              <a:defRPr sz="2600"/>
            </a:lvl1pPr>
            <a:lvl2pPr>
              <a:defRPr sz="2400"/>
            </a:lvl2pPr>
            <a:lvl3pPr>
              <a:defRPr sz="22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98FC4851-85BC-43F0-995F-4004381F0B72}" type="datetimeFigureOut">
              <a:rPr lang="en-US" smtClean="0"/>
              <a:t>3/18/2014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2486F61-6666-4725-AEA1-0B41FE056814}" type="slidenum">
              <a:rPr lang="en-US" smtClean="0"/>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1200">
        <p14:flip dir="r"/>
      </p:transition>
    </mc:Choice>
    <mc:Fallback xmlns="">
      <p:transition spd="slow">
        <p:fade/>
      </p:transition>
    </mc:Fallback>
  </mc:AlternateContent>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828800" y="609600"/>
            <a:ext cx="5486400" cy="522288"/>
          </a:xfrm>
        </p:spPr>
        <p:txBody>
          <a:bodyPr lIns="45720" rIns="45720" bIns="0" anchor="b">
            <a:sp3d prstMaterial="softEdge"/>
          </a:bodyPr>
          <a:lstStyle>
            <a:lvl1pPr algn="ctr">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828800" y="1831975"/>
            <a:ext cx="5486400" cy="39624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smtClean="0">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828800" y="1166787"/>
            <a:ext cx="5486400" cy="530352"/>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98FC4851-85BC-43F0-995F-4004381F0B72}" type="datetimeFigureOut">
              <a:rPr lang="en-US" smtClean="0"/>
              <a:t>3/18/2014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2486F61-6666-4725-AEA1-0B41FE056814}" type="slidenum">
              <a:rPr lang="en-US" smtClean="0"/>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1200">
        <p14:flip dir="r"/>
      </p:transition>
    </mc:Choice>
    <mc:Fallback xmlns="">
      <p:transition spd="slow">
        <p:fade/>
      </p:transition>
    </mc:Fallback>
  </mc:AlternateContent>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00200"/>
            <a:ext cx="8229600" cy="470916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457200" y="6416675"/>
            <a:ext cx="2133600" cy="365125"/>
          </a:xfrm>
          <a:prstGeom prst="rect">
            <a:avLst/>
          </a:prstGeom>
        </p:spPr>
        <p:txBody>
          <a:bodyPr vert="horz" anchor="b"/>
          <a:lstStyle>
            <a:lvl1pPr algn="l" eaLnBrk="1" latinLnBrk="0" hangingPunct="1">
              <a:defRPr kumimoji="0" sz="1200">
                <a:solidFill>
                  <a:schemeClr val="tx1">
                    <a:shade val="50000"/>
                  </a:schemeClr>
                </a:solidFill>
              </a:defRPr>
            </a:lvl1pPr>
          </a:lstStyle>
          <a:p>
            <a:fld id="{98FC4851-85BC-43F0-995F-4004381F0B72}" type="datetimeFigureOut">
              <a:rPr lang="en-US" smtClean="0"/>
              <a:t>3/18/2014</a:t>
            </a:fld>
            <a:endParaRPr lang="en-US"/>
          </a:p>
        </p:txBody>
      </p:sp>
      <p:sp>
        <p:nvSpPr>
          <p:cNvPr id="3" name="Footer Placeholder 2"/>
          <p:cNvSpPr>
            <a:spLocks noGrp="1"/>
          </p:cNvSpPr>
          <p:nvPr>
            <p:ph type="ftr" sz="quarter" idx="3"/>
          </p:nvPr>
        </p:nvSpPr>
        <p:spPr>
          <a:xfrm>
            <a:off x="3124200" y="6416675"/>
            <a:ext cx="2895600" cy="365125"/>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7924800" y="6416675"/>
            <a:ext cx="762000" cy="365125"/>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C2486F61-6666-4725-AEA1-0B41FE056814}" type="slidenum">
              <a:rPr lang="en-US" smtClean="0"/>
              <a:t>‹#›</a:t>
            </a:fld>
            <a:endParaRPr lang="en-US"/>
          </a:p>
        </p:txBody>
      </p:sp>
    </p:spTree>
  </p:cSld>
  <p:clrMap bg1="dk1" tx1="lt1" bg2="dk2" tx2="lt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mc:AlternateContent xmlns:mc="http://schemas.openxmlformats.org/markup-compatibility/2006" xmlns:p14="http://schemas.microsoft.com/office/powerpoint/2010/main">
    <mc:Choice Requires="p14">
      <p:transition spd="slow" p14:dur="1200">
        <p14:flip dir="r"/>
      </p:transition>
    </mc:Choice>
    <mc:Fallback xmlns="">
      <p:transition spd="slow">
        <p:fade/>
      </p:transition>
    </mc:Fallback>
  </mc:AlternateContent>
  <p:timing>
    <p:tnLst>
      <p:par>
        <p:cTn id="1" dur="indefinite" restart="never" nodeType="tmRoot"/>
      </p:par>
    </p:tnLst>
  </p:timing>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2060575"/>
          </a:xfrm>
        </p:spPr>
        <p:txBody>
          <a:bodyPr>
            <a:normAutofit/>
          </a:bodyPr>
          <a:lstStyle/>
          <a:p>
            <a:r>
              <a:rPr lang="en-US" sz="5400" dirty="0" smtClean="0">
                <a:latin typeface="AR ESSENCE" panose="02000000000000000000" pitchFamily="2" charset="0"/>
              </a:rPr>
              <a:t>2014-2016 Mission Grants</a:t>
            </a:r>
            <a:endParaRPr lang="en-US" sz="5400" dirty="0">
              <a:latin typeface="AR ESSENCE" panose="02000000000000000000" pitchFamily="2" charset="0"/>
            </a:endParaRPr>
          </a:p>
        </p:txBody>
      </p:sp>
      <p:sp>
        <p:nvSpPr>
          <p:cNvPr id="3" name="Subtitle 2"/>
          <p:cNvSpPr>
            <a:spLocks noGrp="1"/>
          </p:cNvSpPr>
          <p:nvPr>
            <p:ph type="subTitle" idx="1"/>
          </p:nvPr>
        </p:nvSpPr>
        <p:spPr>
          <a:xfrm>
            <a:off x="1371600" y="1828800"/>
            <a:ext cx="6400800" cy="3255498"/>
          </a:xfrm>
        </p:spPr>
        <p:txBody>
          <a:bodyPr/>
          <a:lstStyle/>
          <a:p>
            <a:r>
              <a:rPr lang="en-US" dirty="0" smtClean="0"/>
              <a:t>	</a:t>
            </a:r>
            <a:endParaRPr lang="en-US" dirty="0"/>
          </a:p>
        </p:txBody>
      </p:sp>
    </p:spTree>
    <p:extLst>
      <p:ext uri="{BB962C8B-B14F-4D97-AF65-F5344CB8AC3E}">
        <p14:creationId xmlns:p14="http://schemas.microsoft.com/office/powerpoint/2010/main" val="1999597583"/>
      </p:ext>
    </p:extLst>
  </p:cSld>
  <p:clrMapOvr>
    <a:masterClrMapping/>
  </p:clrMapOvr>
  <mc:AlternateContent xmlns:mc="http://schemas.openxmlformats.org/markup-compatibility/2006" xmlns:p14="http://schemas.microsoft.com/office/powerpoint/2010/main">
    <mc:Choice Requires="p14">
      <p:transition spd="slow" p14:dur="1200">
        <p14:flip dir="r"/>
      </p:transition>
    </mc:Choice>
    <mc:Fallback xmlns="">
      <p:transition spd="slow">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381000"/>
          </a:xfrm>
        </p:spPr>
        <p:txBody>
          <a:bodyPr>
            <a:normAutofit fontScale="90000"/>
          </a:bodyPr>
          <a:lstStyle/>
          <a:p>
            <a:r>
              <a:rPr lang="en-US" dirty="0" smtClean="0"/>
              <a:t> </a:t>
            </a:r>
            <a:endParaRPr lang="en-US" dirty="0"/>
          </a:p>
        </p:txBody>
      </p:sp>
      <p:sp>
        <p:nvSpPr>
          <p:cNvPr id="3" name="Content Placeholder 2"/>
          <p:cNvSpPr>
            <a:spLocks noGrp="1"/>
          </p:cNvSpPr>
          <p:nvPr>
            <p:ph idx="1"/>
          </p:nvPr>
        </p:nvSpPr>
        <p:spPr>
          <a:xfrm>
            <a:off x="457200" y="533400"/>
            <a:ext cx="8229600" cy="5592763"/>
          </a:xfrm>
        </p:spPr>
        <p:txBody>
          <a:bodyPr/>
          <a:lstStyle/>
          <a:p>
            <a:endParaRPr lang="en-US" dirty="0" smtClean="0">
              <a:latin typeface="AR ESSENCE" panose="02000000000000000000" pitchFamily="2" charset="0"/>
            </a:endParaRPr>
          </a:p>
          <a:p>
            <a:r>
              <a:rPr lang="en-US" dirty="0" smtClean="0">
                <a:latin typeface="AR ESSENCE" panose="02000000000000000000" pitchFamily="2" charset="0"/>
              </a:rPr>
              <a:t>Funding </a:t>
            </a:r>
            <a:r>
              <a:rPr lang="en-US" dirty="0">
                <a:latin typeface="AR ESSENCE" panose="02000000000000000000" pitchFamily="2" charset="0"/>
              </a:rPr>
              <a:t>will provide seminary </a:t>
            </a:r>
            <a:r>
              <a:rPr lang="en-US" dirty="0" smtClean="0">
                <a:latin typeface="AR ESSENCE" panose="02000000000000000000" pitchFamily="2" charset="0"/>
              </a:rPr>
              <a:t>training for </a:t>
            </a:r>
            <a:r>
              <a:rPr lang="en-US" dirty="0">
                <a:latin typeface="AR ESSENCE" panose="02000000000000000000" pitchFamily="2" charset="0"/>
              </a:rPr>
              <a:t>one student for one </a:t>
            </a:r>
            <a:r>
              <a:rPr lang="en-US" dirty="0" smtClean="0">
                <a:latin typeface="AR ESSENCE" panose="02000000000000000000" pitchFamily="2" charset="0"/>
              </a:rPr>
              <a:t>year.</a:t>
            </a:r>
          </a:p>
          <a:p>
            <a:endParaRPr lang="en-US" b="1" dirty="0">
              <a:latin typeface="AR ESSENCE" panose="02000000000000000000" pitchFamily="2" charset="0"/>
            </a:endParaRPr>
          </a:p>
          <a:p>
            <a:r>
              <a:rPr lang="en-US" dirty="0" smtClean="0">
                <a:latin typeface="AR ESSENCE" panose="02000000000000000000" pitchFamily="2" charset="0"/>
              </a:rPr>
              <a:t>Due to a lack of funding, Lutheran Theological Seminary-Tshwane was unable to receive a number of Liberian students for spring 2013 classes.</a:t>
            </a:r>
            <a:endParaRPr lang="en-US" dirty="0"/>
          </a:p>
        </p:txBody>
      </p:sp>
    </p:spTree>
    <p:extLst>
      <p:ext uri="{BB962C8B-B14F-4D97-AF65-F5344CB8AC3E}">
        <p14:creationId xmlns:p14="http://schemas.microsoft.com/office/powerpoint/2010/main" val="1913712656"/>
      </p:ext>
    </p:extLst>
  </p:cSld>
  <p:clrMapOvr>
    <a:masterClrMapping/>
  </p:clrMapOvr>
  <mc:AlternateContent xmlns:mc="http://schemas.openxmlformats.org/markup-compatibility/2006" xmlns:p14="http://schemas.microsoft.com/office/powerpoint/2010/main">
    <mc:Choice Requires="p14">
      <p:transition spd="slow" p14:dur="1200">
        <p14:flip dir="r"/>
      </p:transition>
    </mc:Choice>
    <mc:Fallback xmlns="">
      <p:transition spd="slow">
        <p:fad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858962"/>
          </a:xfrm>
        </p:spPr>
        <p:txBody>
          <a:bodyPr/>
          <a:lstStyle/>
          <a:p>
            <a:r>
              <a:rPr lang="en-US" dirty="0" smtClean="0">
                <a:latin typeface="AR ESSENCE" panose="02000000000000000000" pitchFamily="2" charset="0"/>
              </a:rPr>
              <a:t>Phil’s Friends</a:t>
            </a:r>
            <a:br>
              <a:rPr lang="en-US" dirty="0" smtClean="0">
                <a:latin typeface="AR ESSENCE" panose="02000000000000000000" pitchFamily="2" charset="0"/>
              </a:rPr>
            </a:br>
            <a:r>
              <a:rPr lang="en-US" dirty="0" smtClean="0">
                <a:latin typeface="AR ESSENCE" panose="02000000000000000000" pitchFamily="2" charset="0"/>
              </a:rPr>
              <a:t>$12,000</a:t>
            </a:r>
            <a:endParaRPr lang="en-US" dirty="0">
              <a:latin typeface="AR ESSENCE" panose="02000000000000000000" pitchFamily="2" charset="0"/>
            </a:endParaRPr>
          </a:p>
        </p:txBody>
      </p:sp>
      <p:sp>
        <p:nvSpPr>
          <p:cNvPr id="3" name="Content Placeholder 2"/>
          <p:cNvSpPr>
            <a:spLocks noGrp="1"/>
          </p:cNvSpPr>
          <p:nvPr>
            <p:ph idx="1"/>
          </p:nvPr>
        </p:nvSpPr>
        <p:spPr>
          <a:xfrm>
            <a:off x="457200" y="2286000"/>
            <a:ext cx="8229600" cy="3840163"/>
          </a:xfrm>
        </p:spPr>
        <p:txBody>
          <a:bodyPr>
            <a:normAutofit/>
          </a:bodyPr>
          <a:lstStyle/>
          <a:p>
            <a:r>
              <a:rPr lang="en-US" dirty="0" smtClean="0">
                <a:latin typeface="AR ESSENCE" panose="02000000000000000000" pitchFamily="2" charset="0"/>
              </a:rPr>
              <a:t>Phil’s Friends reaches out to cancer patients through prayer and delivering care packages that are age and gender specific.</a:t>
            </a:r>
          </a:p>
          <a:p>
            <a:endParaRPr lang="en-US" dirty="0" smtClean="0">
              <a:latin typeface="AR ESSENCE" panose="02000000000000000000" pitchFamily="2" charset="0"/>
            </a:endParaRPr>
          </a:p>
          <a:p>
            <a:r>
              <a:rPr lang="en-US" dirty="0" smtClean="0">
                <a:latin typeface="AR ESSENCE" panose="02000000000000000000" pitchFamily="2" charset="0"/>
              </a:rPr>
              <a:t>About 3,400 people are diagnosed with cancer each day in the U.S</a:t>
            </a:r>
          </a:p>
          <a:p>
            <a:endParaRPr lang="en-US" dirty="0">
              <a:latin typeface="AR ESSENCE" panose="02000000000000000000" pitchFamily="2" charset="0"/>
            </a:endParaRPr>
          </a:p>
          <a:p>
            <a:endParaRPr lang="en-US" dirty="0" smtClean="0">
              <a:latin typeface="AR ESSENCE" panose="02000000000000000000" pitchFamily="2" charset="0"/>
            </a:endParaRPr>
          </a:p>
          <a:p>
            <a:endParaRPr lang="en-US" dirty="0">
              <a:latin typeface="AR ESSENCE" panose="02000000000000000000" pitchFamily="2" charset="0"/>
            </a:endParaRPr>
          </a:p>
          <a:p>
            <a:endParaRPr lang="en-US" dirty="0" smtClean="0">
              <a:latin typeface="AR ESSENCE" panose="02000000000000000000" pitchFamily="2" charset="0"/>
            </a:endParaRPr>
          </a:p>
          <a:p>
            <a:endParaRPr lang="en-US" dirty="0" smtClean="0">
              <a:latin typeface="AR ESSENCE" panose="02000000000000000000" pitchFamily="2" charset="0"/>
            </a:endParaRPr>
          </a:p>
          <a:p>
            <a:endParaRPr lang="en-US" dirty="0"/>
          </a:p>
        </p:txBody>
      </p:sp>
    </p:spTree>
    <p:extLst>
      <p:ext uri="{BB962C8B-B14F-4D97-AF65-F5344CB8AC3E}">
        <p14:creationId xmlns:p14="http://schemas.microsoft.com/office/powerpoint/2010/main" val="543076445"/>
      </p:ext>
    </p:extLst>
  </p:cSld>
  <p:clrMapOvr>
    <a:masterClrMapping/>
  </p:clrMapOvr>
  <mc:AlternateContent xmlns:mc="http://schemas.openxmlformats.org/markup-compatibility/2006" xmlns:p14="http://schemas.microsoft.com/office/powerpoint/2010/main">
    <mc:Choice Requires="p14">
      <p:transition spd="slow" p14:dur="1200">
        <p14:flip dir="r"/>
      </p:transition>
    </mc:Choice>
    <mc:Fallback xmlns="">
      <p:transition spd="slow">
        <p:fade/>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3400" y="1295400"/>
            <a:ext cx="8229600" cy="4525963"/>
          </a:xfrm>
        </p:spPr>
        <p:txBody>
          <a:bodyPr>
            <a:normAutofit/>
          </a:bodyPr>
          <a:lstStyle/>
          <a:p>
            <a:r>
              <a:rPr lang="en-US" dirty="0">
                <a:latin typeface="AR ESSENCE" panose="02000000000000000000" pitchFamily="2" charset="0"/>
              </a:rPr>
              <a:t>Cancer patients often experience support needs with no place to turn and are in need of the comfort, peace and joy that can only come from the knowledge of our Savior</a:t>
            </a:r>
            <a:r>
              <a:rPr lang="en-US" dirty="0" smtClean="0">
                <a:latin typeface="AR ESSENCE" panose="02000000000000000000" pitchFamily="2" charset="0"/>
              </a:rPr>
              <a:t>.</a:t>
            </a:r>
          </a:p>
          <a:p>
            <a:endParaRPr lang="en-US" dirty="0">
              <a:latin typeface="AR ESSENCE" panose="02000000000000000000" pitchFamily="2" charset="0"/>
            </a:endParaRPr>
          </a:p>
          <a:p>
            <a:r>
              <a:rPr lang="en-US" dirty="0" smtClean="0">
                <a:latin typeface="AR ESSENCE" panose="02000000000000000000" pitchFamily="2" charset="0"/>
              </a:rPr>
              <a:t>Witness </a:t>
            </a:r>
            <a:r>
              <a:rPr lang="en-US" dirty="0">
                <a:latin typeface="AR ESSENCE" panose="02000000000000000000" pitchFamily="2" charset="0"/>
              </a:rPr>
              <a:t>opportunities by trained personnel who are prepared to share His Word with patients, families and friends affected by cancer through care package delivery</a:t>
            </a:r>
          </a:p>
        </p:txBody>
      </p:sp>
    </p:spTree>
    <p:extLst>
      <p:ext uri="{BB962C8B-B14F-4D97-AF65-F5344CB8AC3E}">
        <p14:creationId xmlns:p14="http://schemas.microsoft.com/office/powerpoint/2010/main" val="1780038070"/>
      </p:ext>
    </p:extLst>
  </p:cSld>
  <p:clrMapOvr>
    <a:masterClrMapping/>
  </p:clrMapOvr>
  <mc:AlternateContent xmlns:mc="http://schemas.openxmlformats.org/markup-compatibility/2006" xmlns:p14="http://schemas.microsoft.com/office/powerpoint/2010/main">
    <mc:Choice Requires="p14">
      <p:transition spd="slow" p14:dur="1200">
        <p14:flip dir="r"/>
      </p:transition>
    </mc:Choice>
    <mc:Fallback xmlns="">
      <p:transition spd="slow">
        <p:fade/>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2011362"/>
          </a:xfrm>
        </p:spPr>
        <p:txBody>
          <a:bodyPr>
            <a:normAutofit/>
          </a:bodyPr>
          <a:lstStyle/>
          <a:p>
            <a:r>
              <a:rPr lang="en-US" dirty="0" smtClean="0">
                <a:latin typeface="AR ESSENCE" panose="02000000000000000000" pitchFamily="2" charset="0"/>
              </a:rPr>
              <a:t>Iowa District West </a:t>
            </a:r>
            <a:br>
              <a:rPr lang="en-US" dirty="0" smtClean="0">
                <a:latin typeface="AR ESSENCE" panose="02000000000000000000" pitchFamily="2" charset="0"/>
              </a:rPr>
            </a:br>
            <a:r>
              <a:rPr lang="en-US" dirty="0" smtClean="0">
                <a:latin typeface="AR ESSENCE" panose="02000000000000000000" pitchFamily="2" charset="0"/>
              </a:rPr>
              <a:t>Seminary Student</a:t>
            </a:r>
            <a:br>
              <a:rPr lang="en-US" dirty="0" smtClean="0">
                <a:latin typeface="AR ESSENCE" panose="02000000000000000000" pitchFamily="2" charset="0"/>
              </a:rPr>
            </a:br>
            <a:r>
              <a:rPr lang="en-US" dirty="0" smtClean="0">
                <a:latin typeface="AR ESSENCE" panose="02000000000000000000" pitchFamily="2" charset="0"/>
              </a:rPr>
              <a:t>$25,000</a:t>
            </a:r>
            <a:endParaRPr lang="en-US" dirty="0">
              <a:latin typeface="AR ESSENCE" panose="02000000000000000000" pitchFamily="2" charset="0"/>
            </a:endParaRPr>
          </a:p>
        </p:txBody>
      </p:sp>
      <p:sp>
        <p:nvSpPr>
          <p:cNvPr id="3" name="Content Placeholder 2"/>
          <p:cNvSpPr>
            <a:spLocks noGrp="1"/>
          </p:cNvSpPr>
          <p:nvPr>
            <p:ph idx="1"/>
          </p:nvPr>
        </p:nvSpPr>
        <p:spPr>
          <a:xfrm>
            <a:off x="457200" y="2133600"/>
            <a:ext cx="8229600" cy="3992563"/>
          </a:xfrm>
        </p:spPr>
        <p:txBody>
          <a:bodyPr>
            <a:normAutofit/>
          </a:bodyPr>
          <a:lstStyle/>
          <a:p>
            <a:endParaRPr lang="en-US" dirty="0" smtClean="0">
              <a:latin typeface="AR ESSENCE" panose="02000000000000000000" pitchFamily="2" charset="0"/>
            </a:endParaRPr>
          </a:p>
          <a:p>
            <a:r>
              <a:rPr lang="en-US" dirty="0" smtClean="0">
                <a:latin typeface="AR ESSENCE" panose="02000000000000000000" pitchFamily="2" charset="0"/>
              </a:rPr>
              <a:t>Financial aid for seminary students and is an ongoing </a:t>
            </a:r>
            <a:r>
              <a:rPr lang="en-US" dirty="0">
                <a:latin typeface="AR ESSENCE" panose="02000000000000000000" pitchFamily="2" charset="0"/>
              </a:rPr>
              <a:t>mission of the </a:t>
            </a:r>
            <a:r>
              <a:rPr lang="en-US" dirty="0" smtClean="0">
                <a:latin typeface="AR ESSENCE" panose="02000000000000000000" pitchFamily="2" charset="0"/>
              </a:rPr>
              <a:t>LCMS </a:t>
            </a:r>
            <a:endParaRPr lang="en-US" dirty="0">
              <a:latin typeface="AR ESSENCE" panose="02000000000000000000" pitchFamily="2" charset="0"/>
            </a:endParaRPr>
          </a:p>
          <a:p>
            <a:r>
              <a:rPr lang="en-US" dirty="0" smtClean="0">
                <a:latin typeface="AR ESSENCE" panose="02000000000000000000" pitchFamily="2" charset="0"/>
              </a:rPr>
              <a:t>Students will </a:t>
            </a:r>
            <a:r>
              <a:rPr lang="en-US" dirty="0">
                <a:latin typeface="AR ESSENCE" panose="02000000000000000000" pitchFamily="2" charset="0"/>
              </a:rPr>
              <a:t>be educated to serve our Lord in His field.  </a:t>
            </a:r>
          </a:p>
          <a:p>
            <a:r>
              <a:rPr lang="en-US" dirty="0" smtClean="0">
                <a:latin typeface="AR ESSENCE" panose="02000000000000000000" pitchFamily="2" charset="0"/>
              </a:rPr>
              <a:t>These funds are </a:t>
            </a:r>
            <a:r>
              <a:rPr lang="en-US" dirty="0">
                <a:latin typeface="AR ESSENCE" panose="02000000000000000000" pitchFamily="2" charset="0"/>
              </a:rPr>
              <a:t>an encouragement to those entering into church work as pastors</a:t>
            </a:r>
          </a:p>
        </p:txBody>
      </p:sp>
    </p:spTree>
    <p:extLst>
      <p:ext uri="{BB962C8B-B14F-4D97-AF65-F5344CB8AC3E}">
        <p14:creationId xmlns:p14="http://schemas.microsoft.com/office/powerpoint/2010/main" val="304093104"/>
      </p:ext>
    </p:extLst>
  </p:cSld>
  <p:clrMapOvr>
    <a:masterClrMapping/>
  </p:clrMapOvr>
  <mc:AlternateContent xmlns:mc="http://schemas.openxmlformats.org/markup-compatibility/2006" xmlns:p14="http://schemas.microsoft.com/office/powerpoint/2010/main">
    <mc:Choice Requires="p14">
      <p:transition spd="slow" p14:dur="1200">
        <p14:flip dir="r"/>
      </p:transition>
    </mc:Choice>
    <mc:Fallback xmlns="">
      <p:transition spd="slow">
        <p:fade/>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782762"/>
          </a:xfrm>
        </p:spPr>
        <p:txBody>
          <a:bodyPr>
            <a:normAutofit fontScale="90000"/>
          </a:bodyPr>
          <a:lstStyle/>
          <a:p>
            <a:r>
              <a:rPr lang="en-US" dirty="0" smtClean="0">
                <a:latin typeface="AR ESSENCE" panose="02000000000000000000" pitchFamily="2" charset="0"/>
              </a:rPr>
              <a:t>MOST MINISTRIES</a:t>
            </a:r>
            <a:br>
              <a:rPr lang="en-US" dirty="0" smtClean="0">
                <a:latin typeface="AR ESSENCE" panose="02000000000000000000" pitchFamily="2" charset="0"/>
              </a:rPr>
            </a:br>
            <a:r>
              <a:rPr lang="en-US" dirty="0" smtClean="0">
                <a:latin typeface="AR ESSENCE" panose="02000000000000000000" pitchFamily="2" charset="0"/>
              </a:rPr>
              <a:t>	Eyeglass &amp; Evangelism ministry</a:t>
            </a:r>
            <a:br>
              <a:rPr lang="en-US" dirty="0" smtClean="0">
                <a:latin typeface="AR ESSENCE" panose="02000000000000000000" pitchFamily="2" charset="0"/>
              </a:rPr>
            </a:br>
            <a:r>
              <a:rPr lang="en-US" dirty="0" smtClean="0">
                <a:latin typeface="AR ESSENCE" panose="02000000000000000000" pitchFamily="2" charset="0"/>
              </a:rPr>
              <a:t>$5,000</a:t>
            </a:r>
            <a:endParaRPr lang="en-US" dirty="0">
              <a:latin typeface="AR ESSENCE" panose="02000000000000000000" pitchFamily="2" charset="0"/>
            </a:endParaRPr>
          </a:p>
        </p:txBody>
      </p:sp>
      <p:sp>
        <p:nvSpPr>
          <p:cNvPr id="3" name="Content Placeholder 2"/>
          <p:cNvSpPr>
            <a:spLocks noGrp="1"/>
          </p:cNvSpPr>
          <p:nvPr>
            <p:ph idx="1"/>
          </p:nvPr>
        </p:nvSpPr>
        <p:spPr>
          <a:xfrm>
            <a:off x="457200" y="2362200"/>
            <a:ext cx="8229600" cy="3763963"/>
          </a:xfrm>
        </p:spPr>
        <p:txBody>
          <a:bodyPr>
            <a:normAutofit lnSpcReduction="10000"/>
          </a:bodyPr>
          <a:lstStyle/>
          <a:p>
            <a:r>
              <a:rPr lang="en-US" dirty="0" smtClean="0">
                <a:latin typeface="AR ESSENCE" panose="02000000000000000000" pitchFamily="2" charset="0"/>
              </a:rPr>
              <a:t>Provides assistance to LCMS missionaries and Lutheran national church bodies in ministering to people by fulfilling physical needs, sharing the Gospel and providing an opportunity for people to engage with the local church.</a:t>
            </a:r>
          </a:p>
          <a:p>
            <a:endParaRPr lang="en-US" dirty="0">
              <a:latin typeface="AR ESSENCE" panose="02000000000000000000" pitchFamily="2" charset="0"/>
            </a:endParaRPr>
          </a:p>
          <a:p>
            <a:r>
              <a:rPr lang="en-US" dirty="0" smtClean="0">
                <a:latin typeface="AR ESSENCE" panose="02000000000000000000" pitchFamily="2" charset="0"/>
              </a:rPr>
              <a:t>MOST serves over 8,500 people each year through eyeglass clinics.  Nine to thirteen teams are sent each year and serve about 850 people each</a:t>
            </a:r>
            <a:endParaRPr lang="en-US" dirty="0">
              <a:latin typeface="AR ESSENCE" panose="02000000000000000000" pitchFamily="2" charset="0"/>
            </a:endParaRPr>
          </a:p>
        </p:txBody>
      </p:sp>
    </p:spTree>
    <p:extLst>
      <p:ext uri="{BB962C8B-B14F-4D97-AF65-F5344CB8AC3E}">
        <p14:creationId xmlns:p14="http://schemas.microsoft.com/office/powerpoint/2010/main" val="67004105"/>
      </p:ext>
    </p:extLst>
  </p:cSld>
  <p:clrMapOvr>
    <a:masterClrMapping/>
  </p:clrMapOvr>
  <mc:AlternateContent xmlns:mc="http://schemas.openxmlformats.org/markup-compatibility/2006" xmlns:p14="http://schemas.microsoft.com/office/powerpoint/2010/main">
    <mc:Choice Requires="p14">
      <p:transition spd="slow" p14:dur="1200">
        <p14:flip dir="r"/>
      </p:transition>
    </mc:Choice>
    <mc:Fallback xmlns="">
      <p:transition spd="slow">
        <p:fade/>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0" y="990600"/>
            <a:ext cx="8229600" cy="5135563"/>
          </a:xfrm>
        </p:spPr>
        <p:txBody>
          <a:bodyPr>
            <a:normAutofit/>
          </a:bodyPr>
          <a:lstStyle/>
          <a:p>
            <a:r>
              <a:rPr lang="en-US" dirty="0" smtClean="0">
                <a:latin typeface="AR ESSENCE" panose="02000000000000000000" pitchFamily="2" charset="0"/>
              </a:rPr>
              <a:t>Eyeglass and Evangelism mission teams helpful in the mission field by the LCMS missionary – opens doors in neighborhoods that are served.</a:t>
            </a:r>
          </a:p>
          <a:p>
            <a:endParaRPr lang="en-US" dirty="0">
              <a:latin typeface="AR ESSENCE" panose="02000000000000000000" pitchFamily="2" charset="0"/>
            </a:endParaRPr>
          </a:p>
          <a:p>
            <a:r>
              <a:rPr lang="en-US" dirty="0" smtClean="0">
                <a:latin typeface="AR ESSENCE" panose="02000000000000000000" pitchFamily="2" charset="0"/>
              </a:rPr>
              <a:t>All projects and mission teams are at the invitation and request of ministry partners in the foreign fields.</a:t>
            </a:r>
          </a:p>
          <a:p>
            <a:endParaRPr lang="en-US" dirty="0">
              <a:latin typeface="AR ESSENCE" panose="02000000000000000000" pitchFamily="2" charset="0"/>
            </a:endParaRPr>
          </a:p>
          <a:p>
            <a:r>
              <a:rPr lang="en-US" dirty="0" smtClean="0">
                <a:latin typeface="AR ESSENCE" panose="02000000000000000000" pitchFamily="2" charset="0"/>
              </a:rPr>
              <a:t>Financial aid will be used to help fund mission trips in the next biennium.	</a:t>
            </a:r>
            <a:endParaRPr lang="en-US" dirty="0">
              <a:latin typeface="AR ESSENCE" panose="02000000000000000000" pitchFamily="2" charset="0"/>
            </a:endParaRPr>
          </a:p>
        </p:txBody>
      </p:sp>
    </p:spTree>
    <p:extLst>
      <p:ext uri="{BB962C8B-B14F-4D97-AF65-F5344CB8AC3E}">
        <p14:creationId xmlns:p14="http://schemas.microsoft.com/office/powerpoint/2010/main" val="1758632077"/>
      </p:ext>
    </p:extLst>
  </p:cSld>
  <p:clrMapOvr>
    <a:masterClrMapping/>
  </p:clrMapOvr>
  <mc:AlternateContent xmlns:mc="http://schemas.openxmlformats.org/markup-compatibility/2006" xmlns:p14="http://schemas.microsoft.com/office/powerpoint/2010/main">
    <mc:Choice Requires="p14">
      <p:transition spd="slow" p14:dur="1200">
        <p14:flip dir="r"/>
      </p:transition>
    </mc:Choice>
    <mc:Fallback xmlns="">
      <p:transition spd="slow">
        <p:fade/>
      </p:transition>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554162"/>
          </a:xfrm>
        </p:spPr>
        <p:txBody>
          <a:bodyPr>
            <a:normAutofit/>
          </a:bodyPr>
          <a:lstStyle/>
          <a:p>
            <a:r>
              <a:rPr lang="en-US" dirty="0" smtClean="0">
                <a:latin typeface="AR ESSENCE" panose="02000000000000000000" pitchFamily="2" charset="0"/>
              </a:rPr>
              <a:t>Camp Okoboji – Ginny </a:t>
            </a:r>
            <a:r>
              <a:rPr lang="en-US" dirty="0" err="1" smtClean="0">
                <a:latin typeface="AR ESSENCE" panose="02000000000000000000" pitchFamily="2" charset="0"/>
              </a:rPr>
              <a:t>DeWall</a:t>
            </a:r>
            <a:r>
              <a:rPr lang="en-US" dirty="0" smtClean="0">
                <a:latin typeface="AR ESSENCE" panose="02000000000000000000" pitchFamily="2" charset="0"/>
              </a:rPr>
              <a:t> Dining Hall - $20,000</a:t>
            </a:r>
            <a:endParaRPr lang="en-US" dirty="0">
              <a:latin typeface="AR ESSENCE" panose="02000000000000000000" pitchFamily="2" charset="0"/>
            </a:endParaRPr>
          </a:p>
        </p:txBody>
      </p:sp>
      <p:sp>
        <p:nvSpPr>
          <p:cNvPr id="3" name="Content Placeholder 2"/>
          <p:cNvSpPr>
            <a:spLocks noGrp="1"/>
          </p:cNvSpPr>
          <p:nvPr>
            <p:ph idx="1"/>
          </p:nvPr>
        </p:nvSpPr>
        <p:spPr>
          <a:xfrm>
            <a:off x="457200" y="2133600"/>
            <a:ext cx="8229600" cy="3992563"/>
          </a:xfrm>
        </p:spPr>
        <p:txBody>
          <a:bodyPr>
            <a:normAutofit fontScale="92500" lnSpcReduction="20000"/>
          </a:bodyPr>
          <a:lstStyle/>
          <a:p>
            <a:r>
              <a:rPr lang="en-US" dirty="0" smtClean="0">
                <a:latin typeface="AR ESSENCE" panose="02000000000000000000" pitchFamily="2" charset="0"/>
              </a:rPr>
              <a:t>Support of air conditioning and four season renovation project of dining hall</a:t>
            </a:r>
          </a:p>
          <a:p>
            <a:endParaRPr lang="en-US" dirty="0">
              <a:latin typeface="AR ESSENCE" panose="02000000000000000000" pitchFamily="2" charset="0"/>
            </a:endParaRPr>
          </a:p>
          <a:p>
            <a:r>
              <a:rPr lang="en-US" dirty="0" smtClean="0">
                <a:latin typeface="AR ESSENCE" panose="02000000000000000000" pitchFamily="2" charset="0"/>
              </a:rPr>
              <a:t>“Serving Christ in Outdoor Ministry” is the mission of Camp Okoboji and will be celebrating their 75</a:t>
            </a:r>
            <a:r>
              <a:rPr lang="en-US" baseline="30000" dirty="0" smtClean="0">
                <a:latin typeface="AR ESSENCE" panose="02000000000000000000" pitchFamily="2" charset="0"/>
              </a:rPr>
              <a:t>th</a:t>
            </a:r>
            <a:r>
              <a:rPr lang="en-US" dirty="0" smtClean="0">
                <a:latin typeface="AR ESSENCE" panose="02000000000000000000" pitchFamily="2" charset="0"/>
              </a:rPr>
              <a:t> anniversary in 2015.</a:t>
            </a:r>
          </a:p>
          <a:p>
            <a:endParaRPr lang="en-US" dirty="0">
              <a:latin typeface="AR ESSENCE" panose="02000000000000000000" pitchFamily="2" charset="0"/>
            </a:endParaRPr>
          </a:p>
          <a:p>
            <a:r>
              <a:rPr lang="en-US" dirty="0" smtClean="0">
                <a:latin typeface="AR ESSENCE" panose="02000000000000000000" pitchFamily="2" charset="0"/>
              </a:rPr>
              <a:t>Camp facilities are used by people from Iowa and throughout the U.S. seeking refreshment, enjoyment, education and most of all spiritual growth as the Holy Spirit works faith in both young and old</a:t>
            </a:r>
            <a:endParaRPr lang="en-US" dirty="0">
              <a:latin typeface="AR ESSENCE" panose="02000000000000000000" pitchFamily="2" charset="0"/>
            </a:endParaRPr>
          </a:p>
        </p:txBody>
      </p:sp>
    </p:spTree>
    <p:extLst>
      <p:ext uri="{BB962C8B-B14F-4D97-AF65-F5344CB8AC3E}">
        <p14:creationId xmlns:p14="http://schemas.microsoft.com/office/powerpoint/2010/main" val="1129236215"/>
      </p:ext>
    </p:extLst>
  </p:cSld>
  <p:clrMapOvr>
    <a:masterClrMapping/>
  </p:clrMapOvr>
  <mc:AlternateContent xmlns:mc="http://schemas.openxmlformats.org/markup-compatibility/2006" xmlns:p14="http://schemas.microsoft.com/office/powerpoint/2010/main">
    <mc:Choice Requires="p14">
      <p:transition spd="slow" p14:dur="1200">
        <p14:flip dir="r"/>
      </p:transition>
    </mc:Choice>
    <mc:Fallback xmlns="">
      <p:transition spd="slow">
        <p:fade/>
      </p:transition>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latin typeface="AR ESSENCE" panose="02000000000000000000" pitchFamily="2" charset="0"/>
              </a:rPr>
              <a:t>Deaconess training/Sewing Center</a:t>
            </a:r>
            <a:br>
              <a:rPr lang="en-US" dirty="0" smtClean="0">
                <a:latin typeface="AR ESSENCE" panose="02000000000000000000" pitchFamily="2" charset="0"/>
              </a:rPr>
            </a:br>
            <a:r>
              <a:rPr lang="en-US" dirty="0" smtClean="0">
                <a:latin typeface="AR ESSENCE" panose="02000000000000000000" pitchFamily="2" charset="0"/>
              </a:rPr>
              <a:t>Tanzania - $5,000</a:t>
            </a:r>
            <a:endParaRPr lang="en-US" dirty="0">
              <a:latin typeface="AR ESSENCE" panose="02000000000000000000" pitchFamily="2" charset="0"/>
            </a:endParaRPr>
          </a:p>
        </p:txBody>
      </p:sp>
      <p:sp>
        <p:nvSpPr>
          <p:cNvPr id="3" name="Content Placeholder 2"/>
          <p:cNvSpPr>
            <a:spLocks noGrp="1"/>
          </p:cNvSpPr>
          <p:nvPr>
            <p:ph idx="1"/>
          </p:nvPr>
        </p:nvSpPr>
        <p:spPr>
          <a:xfrm>
            <a:off x="457200" y="2209800"/>
            <a:ext cx="8229600" cy="3916363"/>
          </a:xfrm>
        </p:spPr>
        <p:txBody>
          <a:bodyPr>
            <a:normAutofit/>
          </a:bodyPr>
          <a:lstStyle/>
          <a:p>
            <a:r>
              <a:rPr lang="en-US" dirty="0" smtClean="0">
                <a:latin typeface="AR ESSENCE" panose="02000000000000000000" pitchFamily="2" charset="0"/>
              </a:rPr>
              <a:t>Funding to provide a place to provide the Gospel message, shelter and life skills to young women</a:t>
            </a:r>
          </a:p>
          <a:p>
            <a:endParaRPr lang="en-US" dirty="0" smtClean="0">
              <a:latin typeface="AR ESSENCE" panose="02000000000000000000" pitchFamily="2" charset="0"/>
            </a:endParaRPr>
          </a:p>
          <a:p>
            <a:r>
              <a:rPr lang="en-US" dirty="0" smtClean="0">
                <a:latin typeface="AR ESSENCE" panose="02000000000000000000" pitchFamily="2" charset="0"/>
              </a:rPr>
              <a:t>The young women will obtain sewing skills and not forced into the human trafficking that is so prevalent, immanent starvation, AIDS or unexpected pregnancies</a:t>
            </a:r>
          </a:p>
          <a:p>
            <a:endParaRPr lang="en-US" dirty="0">
              <a:latin typeface="AR ESSENCE" panose="02000000000000000000" pitchFamily="2" charset="0"/>
            </a:endParaRPr>
          </a:p>
        </p:txBody>
      </p:sp>
    </p:spTree>
    <p:extLst>
      <p:ext uri="{BB962C8B-B14F-4D97-AF65-F5344CB8AC3E}">
        <p14:creationId xmlns:p14="http://schemas.microsoft.com/office/powerpoint/2010/main" val="1142616136"/>
      </p:ext>
    </p:extLst>
  </p:cSld>
  <p:clrMapOvr>
    <a:masterClrMapping/>
  </p:clrMapOvr>
  <mc:AlternateContent xmlns:mc="http://schemas.openxmlformats.org/markup-compatibility/2006" xmlns:p14="http://schemas.microsoft.com/office/powerpoint/2010/main">
    <mc:Choice Requires="p14">
      <p:transition spd="slow" p14:dur="1200">
        <p14:flip dir="r"/>
      </p:transition>
    </mc:Choice>
    <mc:Fallback xmlns="">
      <p:transition spd="slow">
        <p:fade/>
      </p:transition>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0" y="990600"/>
            <a:ext cx="7924800" cy="5135563"/>
          </a:xfrm>
        </p:spPr>
        <p:txBody>
          <a:bodyPr/>
          <a:lstStyle/>
          <a:p>
            <a:r>
              <a:rPr lang="en-US" dirty="0">
                <a:latin typeface="AR ESSENCE" panose="02000000000000000000" pitchFamily="2" charset="0"/>
              </a:rPr>
              <a:t>Results within one year of training are:</a:t>
            </a:r>
          </a:p>
          <a:p>
            <a:endParaRPr lang="en-US" dirty="0" smtClean="0">
              <a:latin typeface="AR ESSENCE" panose="02000000000000000000" pitchFamily="2" charset="0"/>
            </a:endParaRPr>
          </a:p>
          <a:p>
            <a:r>
              <a:rPr lang="en-US" dirty="0" smtClean="0">
                <a:latin typeface="AR ESSENCE" panose="02000000000000000000" pitchFamily="2" charset="0"/>
              </a:rPr>
              <a:t>1. Her own pocket money</a:t>
            </a:r>
          </a:p>
          <a:p>
            <a:r>
              <a:rPr lang="en-US" dirty="0" smtClean="0">
                <a:latin typeface="AR ESSENCE" panose="02000000000000000000" pitchFamily="2" charset="0"/>
              </a:rPr>
              <a:t>2. Food costs for one following year new student</a:t>
            </a:r>
          </a:p>
          <a:p>
            <a:r>
              <a:rPr lang="en-US" dirty="0" smtClean="0">
                <a:latin typeface="AR ESSENCE" panose="02000000000000000000" pitchFamily="2" charset="0"/>
              </a:rPr>
              <a:t>3. Able to buy one sewing machine to take back home with her</a:t>
            </a:r>
          </a:p>
          <a:p>
            <a:r>
              <a:rPr lang="en-US" dirty="0" smtClean="0">
                <a:latin typeface="AR ESSENCE" panose="02000000000000000000" pitchFamily="2" charset="0"/>
              </a:rPr>
              <a:t>4. Able to buy raw materials for her new work project at home.</a:t>
            </a:r>
            <a:endParaRPr lang="en-US" dirty="0">
              <a:latin typeface="AR ESSENCE" panose="02000000000000000000" pitchFamily="2" charset="0"/>
            </a:endParaRPr>
          </a:p>
        </p:txBody>
      </p:sp>
    </p:spTree>
    <p:extLst>
      <p:ext uri="{BB962C8B-B14F-4D97-AF65-F5344CB8AC3E}">
        <p14:creationId xmlns:p14="http://schemas.microsoft.com/office/powerpoint/2010/main" val="273215059"/>
      </p:ext>
    </p:extLst>
  </p:cSld>
  <p:clrMapOvr>
    <a:masterClrMapping/>
  </p:clrMapOvr>
  <mc:AlternateContent xmlns:mc="http://schemas.openxmlformats.org/markup-compatibility/2006" xmlns:p14="http://schemas.microsoft.com/office/powerpoint/2010/main">
    <mc:Choice Requires="p14">
      <p:transition spd="slow" p14:dur="1200">
        <p14:flip dir="r"/>
      </p:transition>
    </mc:Choice>
    <mc:Fallback xmlns="">
      <p:transition spd="slow">
        <p:fade/>
      </p:transition>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latin typeface="AR ESSENCE" panose="02000000000000000000" pitchFamily="2" charset="0"/>
              </a:rPr>
              <a:t>Deaf Ministry of Iowa West -$7,000</a:t>
            </a:r>
            <a:endParaRPr lang="en-US" dirty="0">
              <a:latin typeface="AR ESSENCE" panose="02000000000000000000" pitchFamily="2" charset="0"/>
            </a:endParaRPr>
          </a:p>
        </p:txBody>
      </p:sp>
      <p:sp>
        <p:nvSpPr>
          <p:cNvPr id="3" name="Content Placeholder 2"/>
          <p:cNvSpPr>
            <a:spLocks noGrp="1"/>
          </p:cNvSpPr>
          <p:nvPr>
            <p:ph idx="1"/>
          </p:nvPr>
        </p:nvSpPr>
        <p:spPr>
          <a:xfrm>
            <a:off x="457200" y="1905000"/>
            <a:ext cx="8229600" cy="4267200"/>
          </a:xfrm>
        </p:spPr>
        <p:txBody>
          <a:bodyPr>
            <a:normAutofit/>
          </a:bodyPr>
          <a:lstStyle/>
          <a:p>
            <a:r>
              <a:rPr lang="en-US" dirty="0" smtClean="0">
                <a:latin typeface="AR ESSENCE" panose="02000000000000000000" pitchFamily="2" charset="0"/>
              </a:rPr>
              <a:t>Pat Monroe, member of IDW Deaf Ministry team since 2003 serves deaf in locations in Council Bluffs, Manning, Ankeny, Fort Dodge, Ames, Des Moines and Sioux City </a:t>
            </a:r>
          </a:p>
          <a:p>
            <a:endParaRPr lang="en-US" dirty="0" smtClean="0">
              <a:latin typeface="AR ESSENCE" panose="02000000000000000000" pitchFamily="2" charset="0"/>
            </a:endParaRPr>
          </a:p>
          <a:p>
            <a:r>
              <a:rPr lang="en-US" dirty="0" smtClean="0">
                <a:latin typeface="AR ESSENCE" panose="02000000000000000000" pitchFamily="2" charset="0"/>
              </a:rPr>
              <a:t>Serves deaf children and their families that attend the Iowa School for the Deaf and live throughout Iowa and Nebraska</a:t>
            </a:r>
          </a:p>
          <a:p>
            <a:endParaRPr lang="en-US" dirty="0">
              <a:latin typeface="AR ESSENCE" panose="02000000000000000000" pitchFamily="2" charset="0"/>
            </a:endParaRPr>
          </a:p>
        </p:txBody>
      </p:sp>
    </p:spTree>
    <p:extLst>
      <p:ext uri="{BB962C8B-B14F-4D97-AF65-F5344CB8AC3E}">
        <p14:creationId xmlns:p14="http://schemas.microsoft.com/office/powerpoint/2010/main" val="2342544839"/>
      </p:ext>
    </p:extLst>
  </p:cSld>
  <p:clrMapOvr>
    <a:masterClrMapping/>
  </p:clrMapOvr>
  <mc:AlternateContent xmlns:mc="http://schemas.openxmlformats.org/markup-compatibility/2006" xmlns:p14="http://schemas.microsoft.com/office/powerpoint/2010/main">
    <mc:Choice Requires="p14">
      <p:transition spd="slow" p14:dur="1200">
        <p14:flip dir="r"/>
      </p:transition>
    </mc:Choice>
    <mc:Fallback xmlns="">
      <p:transition spd="slow">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a:t>
            </a:r>
            <a:r>
              <a:rPr lang="en-US" dirty="0" smtClean="0">
                <a:latin typeface="AR ESSENCE" panose="02000000000000000000" pitchFamily="2" charset="0"/>
              </a:rPr>
              <a:t>Mercy Meals</a:t>
            </a:r>
            <a:r>
              <a:rPr lang="en-US" dirty="0" smtClean="0"/>
              <a:t>	</a:t>
            </a:r>
            <a:r>
              <a:rPr lang="en-US" dirty="0" smtClean="0">
                <a:latin typeface="AR ESSENCE" panose="02000000000000000000" pitchFamily="2" charset="0"/>
              </a:rPr>
              <a:t>$20,000</a:t>
            </a:r>
            <a:r>
              <a:rPr lang="en-US" dirty="0" smtClean="0"/>
              <a:t>		</a:t>
            </a:r>
            <a:endParaRPr lang="en-US" dirty="0"/>
          </a:p>
        </p:txBody>
      </p:sp>
      <p:sp>
        <p:nvSpPr>
          <p:cNvPr id="5" name="Content Placeholder 4"/>
          <p:cNvSpPr>
            <a:spLocks noGrp="1"/>
          </p:cNvSpPr>
          <p:nvPr>
            <p:ph idx="1"/>
          </p:nvPr>
        </p:nvSpPr>
        <p:spPr/>
        <p:txBody>
          <a:bodyPr>
            <a:normAutofit/>
          </a:bodyPr>
          <a:lstStyle/>
          <a:p>
            <a:r>
              <a:rPr lang="en-US" dirty="0" smtClean="0">
                <a:latin typeface="AR ESSENCE" panose="02000000000000000000" pitchFamily="2" charset="0"/>
              </a:rPr>
              <a:t>Faith Lutheran of Sioux City operates the program that provides mercy meals to hungry starving children throughout the world. </a:t>
            </a:r>
          </a:p>
          <a:p>
            <a:endParaRPr lang="en-US" dirty="0">
              <a:latin typeface="AR ESSENCE" panose="02000000000000000000" pitchFamily="2" charset="0"/>
            </a:endParaRPr>
          </a:p>
          <a:p>
            <a:r>
              <a:rPr lang="en-US" dirty="0" smtClean="0">
                <a:latin typeface="AR ESSENCE" panose="02000000000000000000" pitchFamily="2" charset="0"/>
              </a:rPr>
              <a:t>These meals can mean the difference between life and death for a starving child</a:t>
            </a:r>
          </a:p>
          <a:p>
            <a:endParaRPr lang="en-US" dirty="0" smtClean="0">
              <a:latin typeface="AR ESSENCE" panose="02000000000000000000" pitchFamily="2" charset="0"/>
            </a:endParaRPr>
          </a:p>
          <a:p>
            <a:r>
              <a:rPr lang="en-US" dirty="0" smtClean="0">
                <a:latin typeface="AR ESSENCE" panose="02000000000000000000" pitchFamily="2" charset="0"/>
              </a:rPr>
              <a:t>A nutritious balanced meal that is delivered consistently over time can provide the carbs, protein, vitamins and minerals children need to thrive.</a:t>
            </a:r>
          </a:p>
          <a:p>
            <a:endParaRPr lang="en-US" dirty="0" smtClean="0"/>
          </a:p>
          <a:p>
            <a:endParaRPr lang="en-US" dirty="0" smtClean="0"/>
          </a:p>
        </p:txBody>
      </p:sp>
    </p:spTree>
    <p:extLst>
      <p:ext uri="{BB962C8B-B14F-4D97-AF65-F5344CB8AC3E}">
        <p14:creationId xmlns:p14="http://schemas.microsoft.com/office/powerpoint/2010/main" val="2275842058"/>
      </p:ext>
    </p:extLst>
  </p:cSld>
  <p:clrMapOvr>
    <a:masterClrMapping/>
  </p:clrMapOvr>
  <mc:AlternateContent xmlns:mc="http://schemas.openxmlformats.org/markup-compatibility/2006" xmlns:p14="http://schemas.microsoft.com/office/powerpoint/2010/main">
    <mc:Choice Requires="p14">
      <p:transition spd="slow" p14:dur="1200">
        <p14:flip dir="r"/>
      </p:transition>
    </mc:Choice>
    <mc:Fallback xmlns="">
      <p:transition spd="slow">
        <p:fade/>
      </p:transition>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0" y="990600"/>
            <a:ext cx="7620000" cy="5135563"/>
          </a:xfrm>
        </p:spPr>
        <p:txBody>
          <a:bodyPr>
            <a:normAutofit/>
          </a:bodyPr>
          <a:lstStyle/>
          <a:p>
            <a:r>
              <a:rPr lang="en-US" dirty="0">
                <a:latin typeface="AR ESSENCE" panose="02000000000000000000" pitchFamily="2" charset="0"/>
              </a:rPr>
              <a:t>Gospel shared to deaf in their first language of sign language</a:t>
            </a:r>
          </a:p>
          <a:p>
            <a:endParaRPr lang="en-US" dirty="0" smtClean="0"/>
          </a:p>
          <a:p>
            <a:r>
              <a:rPr lang="en-US" dirty="0" smtClean="0">
                <a:latin typeface="AR ESSENCE" panose="02000000000000000000" pitchFamily="2" charset="0"/>
              </a:rPr>
              <a:t>95% of deaf or hard of hearing do not have a relationship with Jesus as their Lord and Savior.</a:t>
            </a:r>
          </a:p>
          <a:p>
            <a:endParaRPr lang="en-US" dirty="0">
              <a:latin typeface="AR ESSENCE" panose="02000000000000000000" pitchFamily="2" charset="0"/>
            </a:endParaRPr>
          </a:p>
          <a:p>
            <a:r>
              <a:rPr lang="en-US" dirty="0" smtClean="0">
                <a:latin typeface="AR ESSENCE" panose="02000000000000000000" pitchFamily="2" charset="0"/>
              </a:rPr>
              <a:t>Full support and subsidy from IDW will be discontinued on 1/31/15 and rely on direct support</a:t>
            </a:r>
          </a:p>
          <a:p>
            <a:endParaRPr lang="en-US" dirty="0"/>
          </a:p>
        </p:txBody>
      </p:sp>
    </p:spTree>
    <p:extLst>
      <p:ext uri="{BB962C8B-B14F-4D97-AF65-F5344CB8AC3E}">
        <p14:creationId xmlns:p14="http://schemas.microsoft.com/office/powerpoint/2010/main" val="1633770952"/>
      </p:ext>
    </p:extLst>
  </p:cSld>
  <p:clrMapOvr>
    <a:masterClrMapping/>
  </p:clrMapOvr>
  <mc:AlternateContent xmlns:mc="http://schemas.openxmlformats.org/markup-compatibility/2006" xmlns:p14="http://schemas.microsoft.com/office/powerpoint/2010/main">
    <mc:Choice Requires="p14">
      <p:transition spd="slow" p14:dur="1200">
        <p14:flip dir="r"/>
      </p:transition>
    </mc:Choice>
    <mc:Fallback xmlns="">
      <p:transition spd="slow">
        <p:fade/>
      </p:transition>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706562"/>
          </a:xfrm>
        </p:spPr>
        <p:txBody>
          <a:bodyPr>
            <a:normAutofit fontScale="90000"/>
          </a:bodyPr>
          <a:lstStyle/>
          <a:p>
            <a:r>
              <a:rPr lang="en-US" dirty="0" smtClean="0">
                <a:latin typeface="AR ESSENCE" panose="02000000000000000000" pitchFamily="2" charset="0"/>
              </a:rPr>
              <a:t>Library for the Blind </a:t>
            </a:r>
            <a:br>
              <a:rPr lang="en-US" dirty="0" smtClean="0">
                <a:latin typeface="AR ESSENCE" panose="02000000000000000000" pitchFamily="2" charset="0"/>
              </a:rPr>
            </a:br>
            <a:r>
              <a:rPr lang="en-US" dirty="0" smtClean="0">
                <a:latin typeface="AR ESSENCE" panose="02000000000000000000" pitchFamily="2" charset="0"/>
              </a:rPr>
              <a:t>Lutheran Braille Workers</a:t>
            </a:r>
            <a:br>
              <a:rPr lang="en-US" dirty="0" smtClean="0">
                <a:latin typeface="AR ESSENCE" panose="02000000000000000000" pitchFamily="2" charset="0"/>
              </a:rPr>
            </a:br>
            <a:r>
              <a:rPr lang="en-US" dirty="0" smtClean="0">
                <a:latin typeface="AR ESSENCE" panose="02000000000000000000" pitchFamily="2" charset="0"/>
              </a:rPr>
              <a:t>$5,000</a:t>
            </a:r>
            <a:endParaRPr lang="en-US" dirty="0">
              <a:latin typeface="AR ESSENCE" panose="02000000000000000000" pitchFamily="2" charset="0"/>
            </a:endParaRPr>
          </a:p>
        </p:txBody>
      </p:sp>
      <p:sp>
        <p:nvSpPr>
          <p:cNvPr id="3" name="Content Placeholder 2"/>
          <p:cNvSpPr>
            <a:spLocks noGrp="1"/>
          </p:cNvSpPr>
          <p:nvPr>
            <p:ph idx="1"/>
          </p:nvPr>
        </p:nvSpPr>
        <p:spPr/>
        <p:txBody>
          <a:bodyPr/>
          <a:lstStyle/>
          <a:p>
            <a:endParaRPr lang="en-US" dirty="0" smtClean="0">
              <a:latin typeface="AR ESSENCE" panose="02000000000000000000" pitchFamily="2" charset="0"/>
            </a:endParaRPr>
          </a:p>
          <a:p>
            <a:r>
              <a:rPr lang="en-US" dirty="0" smtClean="0">
                <a:latin typeface="AR ESSENCE" panose="02000000000000000000" pitchFamily="2" charset="0"/>
              </a:rPr>
              <a:t>Merger of Lutheran Braille Workers and Lutheran Blind Mission have created the largest Christian lending library in the world.</a:t>
            </a:r>
          </a:p>
          <a:p>
            <a:endParaRPr lang="en-US" dirty="0">
              <a:latin typeface="AR ESSENCE" panose="02000000000000000000" pitchFamily="2" charset="0"/>
            </a:endParaRPr>
          </a:p>
          <a:p>
            <a:r>
              <a:rPr lang="en-US" dirty="0" smtClean="0">
                <a:latin typeface="AR ESSENCE" panose="02000000000000000000" pitchFamily="2" charset="0"/>
              </a:rPr>
              <a:t>Material provided in Braille, large print and audio – for many this is their only connection with God</a:t>
            </a:r>
            <a:endParaRPr lang="en-US" dirty="0">
              <a:latin typeface="AR ESSENCE" panose="02000000000000000000" pitchFamily="2" charset="0"/>
            </a:endParaRPr>
          </a:p>
        </p:txBody>
      </p:sp>
    </p:spTree>
    <p:extLst>
      <p:ext uri="{BB962C8B-B14F-4D97-AF65-F5344CB8AC3E}">
        <p14:creationId xmlns:p14="http://schemas.microsoft.com/office/powerpoint/2010/main" val="2316909767"/>
      </p:ext>
    </p:extLst>
  </p:cSld>
  <p:clrMapOvr>
    <a:masterClrMapping/>
  </p:clrMapOvr>
  <mc:AlternateContent xmlns:mc="http://schemas.openxmlformats.org/markup-compatibility/2006" xmlns:p14="http://schemas.microsoft.com/office/powerpoint/2010/main">
    <mc:Choice Requires="p14">
      <p:transition spd="slow" p14:dur="1200">
        <p14:flip dir="r"/>
      </p:transition>
    </mc:Choice>
    <mc:Fallback xmlns="">
      <p:transition spd="slow">
        <p:fade/>
      </p:transition>
    </mc:Fallback>
  </mc:AlternateContent>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0" y="762000"/>
            <a:ext cx="7391400" cy="5364163"/>
          </a:xfrm>
        </p:spPr>
        <p:txBody>
          <a:bodyPr>
            <a:normAutofit lnSpcReduction="10000"/>
          </a:bodyPr>
          <a:lstStyle/>
          <a:p>
            <a:r>
              <a:rPr lang="en-US" dirty="0" smtClean="0">
                <a:latin typeface="AR ESSENCE" panose="02000000000000000000" pitchFamily="2" charset="0"/>
              </a:rPr>
              <a:t>Library relocated to Holy Cross Lutheran Church in Jacksonville, FL</a:t>
            </a:r>
          </a:p>
          <a:p>
            <a:endParaRPr lang="en-US" dirty="0">
              <a:latin typeface="AR ESSENCE" panose="02000000000000000000" pitchFamily="2" charset="0"/>
            </a:endParaRPr>
          </a:p>
          <a:p>
            <a:r>
              <a:rPr lang="en-US" dirty="0" smtClean="0">
                <a:latin typeface="AR ESSENCE" panose="02000000000000000000" pitchFamily="2" charset="0"/>
              </a:rPr>
              <a:t>This library provides everything free of charge, through the mail, right to their doorstep.</a:t>
            </a:r>
          </a:p>
          <a:p>
            <a:endParaRPr lang="en-US" dirty="0">
              <a:latin typeface="AR ESSENCE" panose="02000000000000000000" pitchFamily="2" charset="0"/>
            </a:endParaRPr>
          </a:p>
          <a:p>
            <a:r>
              <a:rPr lang="en-US" dirty="0" smtClean="0">
                <a:latin typeface="AR ESSENCE" panose="02000000000000000000" pitchFamily="2" charset="0"/>
              </a:rPr>
              <a:t>Light of the Gospel will shine into their dark world and brings the hope of salvation found only in the promises of Jesus.</a:t>
            </a:r>
          </a:p>
          <a:p>
            <a:endParaRPr lang="en-US" dirty="0">
              <a:latin typeface="AR ESSENCE" panose="02000000000000000000" pitchFamily="2" charset="0"/>
            </a:endParaRPr>
          </a:p>
          <a:p>
            <a:r>
              <a:rPr lang="en-US" dirty="0" smtClean="0">
                <a:latin typeface="AR ESSENCE" panose="02000000000000000000" pitchFamily="2" charset="0"/>
              </a:rPr>
              <a:t>Grant will provide funds for rent and utility expenses.</a:t>
            </a:r>
            <a:endParaRPr lang="en-US" dirty="0">
              <a:latin typeface="AR ESSENCE" panose="02000000000000000000" pitchFamily="2" charset="0"/>
            </a:endParaRPr>
          </a:p>
        </p:txBody>
      </p:sp>
    </p:spTree>
    <p:extLst>
      <p:ext uri="{BB962C8B-B14F-4D97-AF65-F5344CB8AC3E}">
        <p14:creationId xmlns:p14="http://schemas.microsoft.com/office/powerpoint/2010/main" val="2237621434"/>
      </p:ext>
    </p:extLst>
  </p:cSld>
  <p:clrMapOvr>
    <a:masterClrMapping/>
  </p:clrMapOvr>
  <mc:AlternateContent xmlns:mc="http://schemas.openxmlformats.org/markup-compatibility/2006" xmlns:p14="http://schemas.microsoft.com/office/powerpoint/2010/main">
    <mc:Choice Requires="p14">
      <p:transition spd="slow" p14:dur="1200">
        <p14:flip dir="r"/>
      </p:transition>
    </mc:Choice>
    <mc:Fallback xmlns="">
      <p:transition spd="slow">
        <p:fade/>
      </p:transition>
    </mc:Fallback>
  </mc:AlternateContent>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latin typeface="AR ESSENCE" panose="02000000000000000000" pitchFamily="2" charset="0"/>
              </a:rPr>
              <a:t>IA Great Lakes Lutheran School – Spencer </a:t>
            </a:r>
            <a:br>
              <a:rPr lang="en-US" dirty="0" smtClean="0">
                <a:latin typeface="AR ESSENCE" panose="02000000000000000000" pitchFamily="2" charset="0"/>
              </a:rPr>
            </a:br>
            <a:r>
              <a:rPr lang="en-US" dirty="0" smtClean="0">
                <a:latin typeface="AR ESSENCE" panose="02000000000000000000" pitchFamily="2" charset="0"/>
              </a:rPr>
              <a:t>$25,000</a:t>
            </a:r>
            <a:endParaRPr lang="en-US" dirty="0">
              <a:latin typeface="AR ESSENCE" panose="02000000000000000000" pitchFamily="2" charset="0"/>
            </a:endParaRPr>
          </a:p>
        </p:txBody>
      </p:sp>
      <p:sp>
        <p:nvSpPr>
          <p:cNvPr id="3" name="Content Placeholder 2"/>
          <p:cNvSpPr>
            <a:spLocks noGrp="1"/>
          </p:cNvSpPr>
          <p:nvPr>
            <p:ph idx="1"/>
          </p:nvPr>
        </p:nvSpPr>
        <p:spPr>
          <a:xfrm>
            <a:off x="457200" y="1981200"/>
            <a:ext cx="8229600" cy="4144963"/>
          </a:xfrm>
        </p:spPr>
        <p:txBody>
          <a:bodyPr>
            <a:normAutofit/>
          </a:bodyPr>
          <a:lstStyle/>
          <a:p>
            <a:r>
              <a:rPr lang="en-US" dirty="0" smtClean="0">
                <a:latin typeface="AR ESSENCE" panose="02000000000000000000" pitchFamily="2" charset="0"/>
              </a:rPr>
              <a:t>Lutheran curriculum and computer/technology needs for the benefit of IGLLS students and as a mission outreach for future IGLLS students</a:t>
            </a:r>
          </a:p>
          <a:p>
            <a:endParaRPr lang="en-US" dirty="0">
              <a:latin typeface="AR ESSENCE" panose="02000000000000000000" pitchFamily="2" charset="0"/>
            </a:endParaRPr>
          </a:p>
          <a:p>
            <a:r>
              <a:rPr lang="en-US" dirty="0" smtClean="0">
                <a:latin typeface="AR ESSENCE" panose="02000000000000000000" pitchFamily="2" charset="0"/>
              </a:rPr>
              <a:t>Assistance will allow the school to remain competitive with public and other parochial school systems &amp; provide intentional outreach mission of the school</a:t>
            </a:r>
            <a:endParaRPr lang="en-US" dirty="0">
              <a:latin typeface="AR ESSENCE" panose="02000000000000000000" pitchFamily="2" charset="0"/>
            </a:endParaRPr>
          </a:p>
        </p:txBody>
      </p:sp>
    </p:spTree>
    <p:extLst>
      <p:ext uri="{BB962C8B-B14F-4D97-AF65-F5344CB8AC3E}">
        <p14:creationId xmlns:p14="http://schemas.microsoft.com/office/powerpoint/2010/main" val="2555511505"/>
      </p:ext>
    </p:extLst>
  </p:cSld>
  <p:clrMapOvr>
    <a:masterClrMapping/>
  </p:clrMapOvr>
  <mc:AlternateContent xmlns:mc="http://schemas.openxmlformats.org/markup-compatibility/2006" xmlns:p14="http://schemas.microsoft.com/office/powerpoint/2010/main">
    <mc:Choice Requires="p14">
      <p:transition spd="slow" p14:dur="1200">
        <p14:flip dir="r"/>
      </p:transition>
    </mc:Choice>
    <mc:Fallback xmlns="">
      <p:transition spd="slow">
        <p:fade/>
      </p:transition>
    </mc:Fallback>
  </mc:AlternateContent>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0" y="990600"/>
            <a:ext cx="7391400" cy="5135563"/>
          </a:xfrm>
        </p:spPr>
        <p:txBody>
          <a:bodyPr/>
          <a:lstStyle/>
          <a:p>
            <a:r>
              <a:rPr lang="en-US" dirty="0" smtClean="0">
                <a:latin typeface="AR ESSENCE" panose="02000000000000000000" pitchFamily="2" charset="0"/>
              </a:rPr>
              <a:t>School’s budget is comprised of less than 50% of budget that is covered by tuition.</a:t>
            </a:r>
          </a:p>
          <a:p>
            <a:endParaRPr lang="en-US" dirty="0">
              <a:latin typeface="AR ESSENCE" panose="02000000000000000000" pitchFamily="2" charset="0"/>
            </a:endParaRPr>
          </a:p>
          <a:p>
            <a:r>
              <a:rPr lang="en-US" dirty="0" smtClean="0">
                <a:latin typeface="AR ESSENCE" panose="02000000000000000000" pitchFamily="2" charset="0"/>
              </a:rPr>
              <a:t>Students will be taught in the Word of our Lord and to ensure the Lutheran faith in integrated into every aspect of the students daily curriculum in grade Kindergarten through 6</a:t>
            </a:r>
            <a:r>
              <a:rPr lang="en-US" baseline="30000" dirty="0" smtClean="0">
                <a:latin typeface="AR ESSENCE" panose="02000000000000000000" pitchFamily="2" charset="0"/>
              </a:rPr>
              <a:t>th</a:t>
            </a:r>
            <a:r>
              <a:rPr lang="en-US" dirty="0" smtClean="0">
                <a:latin typeface="AR ESSENCE" panose="02000000000000000000" pitchFamily="2" charset="0"/>
              </a:rPr>
              <a:t> grade.</a:t>
            </a:r>
            <a:endParaRPr lang="en-US" dirty="0">
              <a:latin typeface="AR ESSENCE" panose="02000000000000000000" pitchFamily="2" charset="0"/>
            </a:endParaRPr>
          </a:p>
        </p:txBody>
      </p:sp>
    </p:spTree>
    <p:extLst>
      <p:ext uri="{BB962C8B-B14F-4D97-AF65-F5344CB8AC3E}">
        <p14:creationId xmlns:p14="http://schemas.microsoft.com/office/powerpoint/2010/main" val="1112251804"/>
      </p:ext>
    </p:extLst>
  </p:cSld>
  <p:clrMapOvr>
    <a:masterClrMapping/>
  </p:clrMapOvr>
  <mc:AlternateContent xmlns:mc="http://schemas.openxmlformats.org/markup-compatibility/2006" xmlns:p14="http://schemas.microsoft.com/office/powerpoint/2010/main">
    <mc:Choice Requires="p14">
      <p:transition spd="slow" p14:dur="1200">
        <p14:flip dir="r"/>
      </p:transition>
    </mc:Choice>
    <mc:Fallback xmlns="">
      <p:transition spd="slow">
        <p:fade/>
      </p:transition>
    </mc:Fallback>
  </mc:AlternateContent>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935162"/>
          </a:xfrm>
        </p:spPr>
        <p:txBody>
          <a:bodyPr/>
          <a:lstStyle/>
          <a:p>
            <a:r>
              <a:rPr lang="en-US" dirty="0" smtClean="0">
                <a:latin typeface="AR ESSENCE" panose="02000000000000000000" pitchFamily="2" charset="0"/>
              </a:rPr>
              <a:t>Our Savior, Sheldon</a:t>
            </a:r>
            <a:br>
              <a:rPr lang="en-US" dirty="0" smtClean="0">
                <a:latin typeface="AR ESSENCE" panose="02000000000000000000" pitchFamily="2" charset="0"/>
              </a:rPr>
            </a:br>
            <a:r>
              <a:rPr lang="en-US" dirty="0" smtClean="0">
                <a:latin typeface="AR ESSENCE" panose="02000000000000000000" pitchFamily="2" charset="0"/>
              </a:rPr>
              <a:t>$15,000</a:t>
            </a:r>
            <a:endParaRPr lang="en-US" dirty="0">
              <a:latin typeface="AR ESSENCE" panose="02000000000000000000" pitchFamily="2" charset="0"/>
            </a:endParaRPr>
          </a:p>
        </p:txBody>
      </p:sp>
      <p:sp>
        <p:nvSpPr>
          <p:cNvPr id="3" name="Content Placeholder 2"/>
          <p:cNvSpPr>
            <a:spLocks noGrp="1"/>
          </p:cNvSpPr>
          <p:nvPr>
            <p:ph idx="1"/>
          </p:nvPr>
        </p:nvSpPr>
        <p:spPr/>
        <p:txBody>
          <a:bodyPr/>
          <a:lstStyle/>
          <a:p>
            <a:endParaRPr lang="en-US" dirty="0" smtClean="0"/>
          </a:p>
          <a:p>
            <a:r>
              <a:rPr lang="en-US" dirty="0" smtClean="0">
                <a:latin typeface="AR ESSENCE" panose="02000000000000000000" pitchFamily="2" charset="0"/>
              </a:rPr>
              <a:t>Provide sustained outreach and Gospel proclamation to the unchurched.</a:t>
            </a:r>
          </a:p>
          <a:p>
            <a:endParaRPr lang="en-US" dirty="0">
              <a:latin typeface="AR ESSENCE" panose="02000000000000000000" pitchFamily="2" charset="0"/>
            </a:endParaRPr>
          </a:p>
          <a:p>
            <a:r>
              <a:rPr lang="en-US" dirty="0" smtClean="0">
                <a:latin typeface="AR ESSENCE" panose="02000000000000000000" pitchFamily="2" charset="0"/>
              </a:rPr>
              <a:t>Pastor would be able to dedicate full time to the mission and ministry of the church and still support his family &amp; able to fund outreach projects</a:t>
            </a:r>
            <a:endParaRPr lang="en-US" dirty="0">
              <a:latin typeface="AR ESSENCE" panose="02000000000000000000" pitchFamily="2" charset="0"/>
            </a:endParaRPr>
          </a:p>
        </p:txBody>
      </p:sp>
    </p:spTree>
    <p:extLst>
      <p:ext uri="{BB962C8B-B14F-4D97-AF65-F5344CB8AC3E}">
        <p14:creationId xmlns:p14="http://schemas.microsoft.com/office/powerpoint/2010/main" val="3935266645"/>
      </p:ext>
    </p:extLst>
  </p:cSld>
  <p:clrMapOvr>
    <a:masterClrMapping/>
  </p:clrMapOvr>
  <mc:AlternateContent xmlns:mc="http://schemas.openxmlformats.org/markup-compatibility/2006" xmlns:p14="http://schemas.microsoft.com/office/powerpoint/2010/main">
    <mc:Choice Requires="p14">
      <p:transition spd="slow" p14:dur="1200">
        <p14:flip dir="r"/>
      </p:transition>
    </mc:Choice>
    <mc:Fallback xmlns="">
      <p:transition spd="slow">
        <p:fade/>
      </p:transition>
    </mc:Fallback>
  </mc:AlternateContent>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0" y="762000"/>
            <a:ext cx="7391400" cy="5410200"/>
          </a:xfrm>
        </p:spPr>
        <p:txBody>
          <a:bodyPr/>
          <a:lstStyle/>
          <a:p>
            <a:r>
              <a:rPr lang="en-US" dirty="0" smtClean="0">
                <a:latin typeface="AR ESSENCE" panose="02000000000000000000" pitchFamily="2" charset="0"/>
              </a:rPr>
              <a:t>Congregation has shown steady growth and continues to work on immediate goal of growing in membership toward the milestone of the congregation becoming able to financially self-sustain its mission and ministry</a:t>
            </a:r>
          </a:p>
          <a:p>
            <a:endParaRPr lang="en-US" dirty="0">
              <a:latin typeface="AR ESSENCE" panose="02000000000000000000" pitchFamily="2" charset="0"/>
            </a:endParaRPr>
          </a:p>
          <a:p>
            <a:r>
              <a:rPr lang="en-US" dirty="0" smtClean="0">
                <a:latin typeface="AR ESSENCE" panose="02000000000000000000" pitchFamily="2" charset="0"/>
              </a:rPr>
              <a:t>No longer receiving financial support from IDW but needs continue to fund outreach projects and help maintain a full time pastor.</a:t>
            </a:r>
            <a:endParaRPr lang="en-US" dirty="0">
              <a:latin typeface="AR ESSENCE" panose="02000000000000000000" pitchFamily="2" charset="0"/>
            </a:endParaRPr>
          </a:p>
        </p:txBody>
      </p:sp>
    </p:spTree>
    <p:extLst>
      <p:ext uri="{BB962C8B-B14F-4D97-AF65-F5344CB8AC3E}">
        <p14:creationId xmlns:p14="http://schemas.microsoft.com/office/powerpoint/2010/main" val="3134375140"/>
      </p:ext>
    </p:extLst>
  </p:cSld>
  <p:clrMapOvr>
    <a:masterClrMapping/>
  </p:clrMapOvr>
  <mc:AlternateContent xmlns:mc="http://schemas.openxmlformats.org/markup-compatibility/2006" xmlns:p14="http://schemas.microsoft.com/office/powerpoint/2010/main">
    <mc:Choice Requires="p14">
      <p:transition spd="slow" p14:dur="1200">
        <p14:flip dir="r"/>
      </p:transition>
    </mc:Choice>
    <mc:Fallback xmlns="">
      <p:transition spd="slow">
        <p:fade/>
      </p:transition>
    </mc:Fallback>
  </mc:AlternateContent>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8229600" cy="1371600"/>
          </a:xfrm>
        </p:spPr>
        <p:txBody>
          <a:bodyPr>
            <a:normAutofit fontScale="90000"/>
          </a:bodyPr>
          <a:lstStyle/>
          <a:p>
            <a:r>
              <a:rPr lang="en-US" dirty="0" smtClean="0">
                <a:latin typeface="AR ESSENCE" panose="02000000000000000000" pitchFamily="2" charset="0"/>
              </a:rPr>
              <a:t>Marriage &amp; Family Ministry Resource Center – Fort Dodge</a:t>
            </a:r>
            <a:br>
              <a:rPr lang="en-US" dirty="0" smtClean="0">
                <a:latin typeface="AR ESSENCE" panose="02000000000000000000" pitchFamily="2" charset="0"/>
              </a:rPr>
            </a:br>
            <a:r>
              <a:rPr lang="en-US" dirty="0" smtClean="0">
                <a:latin typeface="AR ESSENCE" panose="02000000000000000000" pitchFamily="2" charset="0"/>
              </a:rPr>
              <a:t>$25,000</a:t>
            </a:r>
            <a:endParaRPr lang="en-US" dirty="0">
              <a:latin typeface="AR ESSENCE" panose="02000000000000000000" pitchFamily="2" charset="0"/>
            </a:endParaRPr>
          </a:p>
        </p:txBody>
      </p:sp>
      <p:sp>
        <p:nvSpPr>
          <p:cNvPr id="3" name="Content Placeholder 2"/>
          <p:cNvSpPr>
            <a:spLocks noGrp="1"/>
          </p:cNvSpPr>
          <p:nvPr>
            <p:ph idx="1"/>
          </p:nvPr>
        </p:nvSpPr>
        <p:spPr>
          <a:xfrm>
            <a:off x="457200" y="1981200"/>
            <a:ext cx="8229600" cy="4144963"/>
          </a:xfrm>
        </p:spPr>
        <p:txBody>
          <a:bodyPr>
            <a:normAutofit/>
          </a:bodyPr>
          <a:lstStyle/>
          <a:p>
            <a:endParaRPr lang="en-US" dirty="0" smtClean="0">
              <a:latin typeface="AR ESSENCE" panose="02000000000000000000" pitchFamily="2" charset="0"/>
            </a:endParaRPr>
          </a:p>
          <a:p>
            <a:r>
              <a:rPr lang="en-US" dirty="0" smtClean="0">
                <a:latin typeface="AR ESSENCE" panose="02000000000000000000" pitchFamily="2" charset="0"/>
              </a:rPr>
              <a:t>Staff and volunteers to work with married couples, single mothers and young people to develop healthy relationships and nurture faith development</a:t>
            </a:r>
          </a:p>
          <a:p>
            <a:endParaRPr lang="en-US" dirty="0">
              <a:latin typeface="AR ESSENCE" panose="02000000000000000000" pitchFamily="2" charset="0"/>
            </a:endParaRPr>
          </a:p>
          <a:p>
            <a:r>
              <a:rPr lang="en-US" dirty="0" smtClean="0">
                <a:latin typeface="AR ESSENCE" panose="02000000000000000000" pitchFamily="2" charset="0"/>
              </a:rPr>
              <a:t>A ministry that is needed that will touch many lives.</a:t>
            </a:r>
            <a:endParaRPr lang="en-US" dirty="0">
              <a:latin typeface="AR ESSENCE" panose="02000000000000000000" pitchFamily="2" charset="0"/>
            </a:endParaRPr>
          </a:p>
        </p:txBody>
      </p:sp>
    </p:spTree>
    <p:extLst>
      <p:ext uri="{BB962C8B-B14F-4D97-AF65-F5344CB8AC3E}">
        <p14:creationId xmlns:p14="http://schemas.microsoft.com/office/powerpoint/2010/main" val="3807476727"/>
      </p:ext>
    </p:extLst>
  </p:cSld>
  <p:clrMapOvr>
    <a:masterClrMapping/>
  </p:clrMapOvr>
  <mc:AlternateContent xmlns:mc="http://schemas.openxmlformats.org/markup-compatibility/2006" xmlns:p14="http://schemas.microsoft.com/office/powerpoint/2010/main">
    <mc:Choice Requires="p14">
      <p:transition spd="slow" p14:dur="1200">
        <p14:flip dir="r"/>
      </p:transition>
    </mc:Choice>
    <mc:Fallback xmlns="">
      <p:transition spd="slow">
        <p:fade/>
      </p:transition>
    </mc:Fallback>
  </mc:AlternateContent>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782762"/>
          </a:xfrm>
        </p:spPr>
        <p:txBody>
          <a:bodyPr/>
          <a:lstStyle/>
          <a:p>
            <a:r>
              <a:rPr lang="en-US" dirty="0" smtClean="0">
                <a:latin typeface="AR ESSENCE" panose="02000000000000000000" pitchFamily="2" charset="0"/>
              </a:rPr>
              <a:t>Orphan Grain Train</a:t>
            </a:r>
            <a:br>
              <a:rPr lang="en-US" dirty="0" smtClean="0">
                <a:latin typeface="AR ESSENCE" panose="02000000000000000000" pitchFamily="2" charset="0"/>
              </a:rPr>
            </a:br>
            <a:r>
              <a:rPr lang="en-US" dirty="0" smtClean="0">
                <a:latin typeface="AR ESSENCE" panose="02000000000000000000" pitchFamily="2" charset="0"/>
              </a:rPr>
              <a:t>$20,000</a:t>
            </a:r>
            <a:endParaRPr lang="en-US" dirty="0">
              <a:latin typeface="AR ESSENCE" panose="02000000000000000000" pitchFamily="2" charset="0"/>
            </a:endParaRPr>
          </a:p>
        </p:txBody>
      </p:sp>
      <p:sp>
        <p:nvSpPr>
          <p:cNvPr id="3" name="Content Placeholder 2"/>
          <p:cNvSpPr>
            <a:spLocks noGrp="1"/>
          </p:cNvSpPr>
          <p:nvPr>
            <p:ph idx="1"/>
          </p:nvPr>
        </p:nvSpPr>
        <p:spPr/>
        <p:txBody>
          <a:bodyPr>
            <a:normAutofit/>
          </a:bodyPr>
          <a:lstStyle/>
          <a:p>
            <a:endParaRPr lang="en-US" dirty="0" smtClean="0">
              <a:latin typeface="AR ESSENCE" panose="02000000000000000000" pitchFamily="2" charset="0"/>
            </a:endParaRPr>
          </a:p>
          <a:p>
            <a:r>
              <a:rPr lang="en-US" dirty="0" smtClean="0">
                <a:latin typeface="AR ESSENCE" panose="02000000000000000000" pitchFamily="2" charset="0"/>
              </a:rPr>
              <a:t>Provide funding for shipping cost of containers of supplies used by missionaries all over the world.</a:t>
            </a:r>
          </a:p>
          <a:p>
            <a:endParaRPr lang="en-US" dirty="0" smtClean="0">
              <a:latin typeface="AR ESSENCE" panose="02000000000000000000" pitchFamily="2" charset="0"/>
            </a:endParaRPr>
          </a:p>
          <a:p>
            <a:r>
              <a:rPr lang="en-US" dirty="0" smtClean="0">
                <a:latin typeface="AR ESSENCE" panose="02000000000000000000" pitchFamily="2" charset="0"/>
              </a:rPr>
              <a:t>Clothing and life essentials shipped to some of the poorest of the poor people of the world</a:t>
            </a:r>
          </a:p>
          <a:p>
            <a:endParaRPr lang="en-US" dirty="0">
              <a:latin typeface="AR ESSENCE" panose="02000000000000000000" pitchFamily="2" charset="0"/>
            </a:endParaRPr>
          </a:p>
          <a:p>
            <a:r>
              <a:rPr lang="en-US" dirty="0" smtClean="0">
                <a:latin typeface="AR ESSENCE" panose="02000000000000000000" pitchFamily="2" charset="0"/>
              </a:rPr>
              <a:t>Christ’s name shared with the recipients as the missionaries carry out the mercy work of our Lord</a:t>
            </a:r>
            <a:endParaRPr lang="en-US" dirty="0">
              <a:latin typeface="AR ESSENCE" panose="02000000000000000000" pitchFamily="2" charset="0"/>
            </a:endParaRPr>
          </a:p>
        </p:txBody>
      </p:sp>
    </p:spTree>
    <p:extLst>
      <p:ext uri="{BB962C8B-B14F-4D97-AF65-F5344CB8AC3E}">
        <p14:creationId xmlns:p14="http://schemas.microsoft.com/office/powerpoint/2010/main" val="113864729"/>
      </p:ext>
    </p:extLst>
  </p:cSld>
  <p:clrMapOvr>
    <a:masterClrMapping/>
  </p:clrMapOvr>
  <mc:AlternateContent xmlns:mc="http://schemas.openxmlformats.org/markup-compatibility/2006" xmlns:p14="http://schemas.microsoft.com/office/powerpoint/2010/main">
    <mc:Choice Requires="p14">
      <p:transition spd="slow" p14:dur="1200">
        <p14:flip dir="r"/>
      </p:transition>
    </mc:Choice>
    <mc:Fallback xmlns="">
      <p:transition spd="slow">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219200"/>
            <a:ext cx="8229600" cy="4906963"/>
          </a:xfrm>
        </p:spPr>
        <p:txBody>
          <a:bodyPr/>
          <a:lstStyle/>
          <a:p>
            <a:r>
              <a:rPr lang="en-US" dirty="0" smtClean="0">
                <a:latin typeface="AR ESSENCE" panose="02000000000000000000" pitchFamily="2" charset="0"/>
              </a:rPr>
              <a:t>Recipients of the meal packets are orphanages, refugee camps, feeding centers disaster relief centers and local food pantries.</a:t>
            </a:r>
          </a:p>
          <a:p>
            <a:endParaRPr lang="en-US" dirty="0">
              <a:latin typeface="AR ESSENCE" panose="02000000000000000000" pitchFamily="2" charset="0"/>
            </a:endParaRPr>
          </a:p>
          <a:p>
            <a:r>
              <a:rPr lang="en-US" dirty="0" smtClean="0">
                <a:latin typeface="AR ESSENCE" panose="02000000000000000000" pitchFamily="2" charset="0"/>
              </a:rPr>
              <a:t>Funds will be used to purchase raw material and supplies used to package fortified rice/soy meals for hungry starving children who will also hear the Gospel.</a:t>
            </a:r>
            <a:endParaRPr lang="en-US" dirty="0">
              <a:latin typeface="AR ESSENCE" panose="02000000000000000000" pitchFamily="2" charset="0"/>
            </a:endParaRPr>
          </a:p>
        </p:txBody>
      </p:sp>
    </p:spTree>
    <p:extLst>
      <p:ext uri="{BB962C8B-B14F-4D97-AF65-F5344CB8AC3E}">
        <p14:creationId xmlns:p14="http://schemas.microsoft.com/office/powerpoint/2010/main" val="76889816"/>
      </p:ext>
    </p:extLst>
  </p:cSld>
  <p:clrMapOvr>
    <a:masterClrMapping/>
  </p:clrMapOvr>
  <mc:AlternateContent xmlns:mc="http://schemas.openxmlformats.org/markup-compatibility/2006" xmlns:p14="http://schemas.microsoft.com/office/powerpoint/2010/main">
    <mc:Choice Requires="p14">
      <p:transition spd="slow" p14:dur="1200">
        <p14:flip dir="r"/>
      </p:transition>
    </mc:Choice>
    <mc:Fallback xmlns="">
      <p:transition spd="slow">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latin typeface="AR ESSENCE" panose="02000000000000000000" pitchFamily="2" charset="0"/>
              </a:rPr>
              <a:t>MISSION CENTRAL </a:t>
            </a:r>
            <a:br>
              <a:rPr lang="en-US" dirty="0" smtClean="0">
                <a:latin typeface="AR ESSENCE" panose="02000000000000000000" pitchFamily="2" charset="0"/>
              </a:rPr>
            </a:br>
            <a:r>
              <a:rPr lang="en-US" dirty="0" smtClean="0">
                <a:latin typeface="AR ESSENCE" panose="02000000000000000000" pitchFamily="2" charset="0"/>
              </a:rPr>
              <a:t>2 Missionaries $10,000</a:t>
            </a:r>
            <a:endParaRPr lang="en-US" dirty="0">
              <a:latin typeface="AR ESSENCE" panose="02000000000000000000" pitchFamily="2" charset="0"/>
            </a:endParaRPr>
          </a:p>
        </p:txBody>
      </p:sp>
      <p:sp>
        <p:nvSpPr>
          <p:cNvPr id="3" name="Content Placeholder 2"/>
          <p:cNvSpPr>
            <a:spLocks noGrp="1"/>
          </p:cNvSpPr>
          <p:nvPr>
            <p:ph idx="1"/>
          </p:nvPr>
        </p:nvSpPr>
        <p:spPr>
          <a:xfrm>
            <a:off x="457200" y="1524000"/>
            <a:ext cx="8229600" cy="4602163"/>
          </a:xfrm>
        </p:spPr>
        <p:txBody>
          <a:bodyPr>
            <a:normAutofit/>
          </a:bodyPr>
          <a:lstStyle/>
          <a:p>
            <a:r>
              <a:rPr lang="en-US" dirty="0">
                <a:latin typeface="AR ESSENCE" panose="02000000000000000000" pitchFamily="2" charset="0"/>
              </a:rPr>
              <a:t>Funding </a:t>
            </a:r>
            <a:r>
              <a:rPr lang="en-US" dirty="0" smtClean="0">
                <a:latin typeface="AR ESSENCE" panose="02000000000000000000" pitchFamily="2" charset="0"/>
              </a:rPr>
              <a:t>for 2 </a:t>
            </a:r>
            <a:r>
              <a:rPr lang="en-US" dirty="0">
                <a:latin typeface="AR ESSENCE" panose="02000000000000000000" pitchFamily="2" charset="0"/>
              </a:rPr>
              <a:t>missionaries (as determined by Mission </a:t>
            </a:r>
            <a:r>
              <a:rPr lang="en-US" dirty="0" smtClean="0">
                <a:latin typeface="AR ESSENCE" panose="02000000000000000000" pitchFamily="2" charset="0"/>
              </a:rPr>
              <a:t>Central) who are the newest and most needy as they are entering into the international mission field.</a:t>
            </a:r>
          </a:p>
          <a:p>
            <a:endParaRPr lang="en-US" dirty="0">
              <a:latin typeface="AR ESSENCE" panose="02000000000000000000" pitchFamily="2" charset="0"/>
            </a:endParaRPr>
          </a:p>
          <a:p>
            <a:r>
              <a:rPr lang="en-US" dirty="0" smtClean="0">
                <a:latin typeface="AR ESSENCE" panose="02000000000000000000" pitchFamily="2" charset="0"/>
              </a:rPr>
              <a:t>Missionaries have to raise 100% of their own support in order to do as God commands and go into ALL the world to share the Gospel</a:t>
            </a:r>
            <a:endParaRPr lang="en-US" dirty="0">
              <a:latin typeface="AR ESSENCE" panose="02000000000000000000" pitchFamily="2" charset="0"/>
            </a:endParaRPr>
          </a:p>
        </p:txBody>
      </p:sp>
    </p:spTree>
    <p:extLst>
      <p:ext uri="{BB962C8B-B14F-4D97-AF65-F5344CB8AC3E}">
        <p14:creationId xmlns:p14="http://schemas.microsoft.com/office/powerpoint/2010/main" val="88384839"/>
      </p:ext>
    </p:extLst>
  </p:cSld>
  <p:clrMapOvr>
    <a:masterClrMapping/>
  </p:clrMapOvr>
  <mc:AlternateContent xmlns:mc="http://schemas.openxmlformats.org/markup-compatibility/2006" xmlns:p14="http://schemas.microsoft.com/office/powerpoint/2010/main">
    <mc:Choice Requires="p14">
      <p:transition spd="slow" p14:dur="1200">
        <p14:flip dir="r"/>
      </p:transition>
    </mc:Choice>
    <mc:Fallback xmlns="">
      <p:transition spd="slow">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latin typeface="AR ESSENCE" panose="02000000000000000000" pitchFamily="2" charset="0"/>
              </a:rPr>
              <a:t>Mercy work – mainland China</a:t>
            </a:r>
            <a:br>
              <a:rPr lang="en-US" dirty="0" smtClean="0">
                <a:latin typeface="AR ESSENCE" panose="02000000000000000000" pitchFamily="2" charset="0"/>
              </a:rPr>
            </a:br>
            <a:r>
              <a:rPr lang="en-US" dirty="0" smtClean="0">
                <a:latin typeface="AR ESSENCE" panose="02000000000000000000" pitchFamily="2" charset="0"/>
              </a:rPr>
              <a:t>$10,000</a:t>
            </a:r>
            <a:endParaRPr lang="en-US" dirty="0">
              <a:latin typeface="AR ESSENCE" panose="02000000000000000000" pitchFamily="2" charset="0"/>
            </a:endParaRPr>
          </a:p>
        </p:txBody>
      </p:sp>
      <p:sp>
        <p:nvSpPr>
          <p:cNvPr id="3" name="Content Placeholder 2"/>
          <p:cNvSpPr>
            <a:spLocks noGrp="1"/>
          </p:cNvSpPr>
          <p:nvPr>
            <p:ph idx="1"/>
          </p:nvPr>
        </p:nvSpPr>
        <p:spPr/>
        <p:txBody>
          <a:bodyPr>
            <a:normAutofit/>
          </a:bodyPr>
          <a:lstStyle/>
          <a:p>
            <a:r>
              <a:rPr lang="en-US" dirty="0" smtClean="0">
                <a:latin typeface="AR ESSENCE" panose="02000000000000000000" pitchFamily="2" charset="0"/>
              </a:rPr>
              <a:t>Concordia Welfare &amp; Education Foundation will supervise funds received to help with school building projects, water wells, latrines, health clinics, village doctor training HIV/AIDS awareness and micro-credit projects </a:t>
            </a:r>
          </a:p>
          <a:p>
            <a:r>
              <a:rPr lang="en-US" dirty="0" smtClean="0">
                <a:latin typeface="AR ESSENCE" panose="02000000000000000000" pitchFamily="2" charset="0"/>
              </a:rPr>
              <a:t>This project will help our missionaries in China to share the Christian message of salvation which is spreading like wildfire.</a:t>
            </a:r>
          </a:p>
          <a:p>
            <a:r>
              <a:rPr lang="en-US" dirty="0" smtClean="0">
                <a:latin typeface="AR ESSENCE" panose="02000000000000000000" pitchFamily="2" charset="0"/>
              </a:rPr>
              <a:t>New churches and new Christians are added to God’s kingdom at a rapid pace.  </a:t>
            </a:r>
            <a:endParaRPr lang="en-US" dirty="0">
              <a:latin typeface="AR ESSENCE" panose="02000000000000000000" pitchFamily="2" charset="0"/>
            </a:endParaRPr>
          </a:p>
        </p:txBody>
      </p:sp>
    </p:spTree>
    <p:extLst>
      <p:ext uri="{BB962C8B-B14F-4D97-AF65-F5344CB8AC3E}">
        <p14:creationId xmlns:p14="http://schemas.microsoft.com/office/powerpoint/2010/main" val="2312987761"/>
      </p:ext>
    </p:extLst>
  </p:cSld>
  <p:clrMapOvr>
    <a:masterClrMapping/>
  </p:clrMapOvr>
  <mc:AlternateContent xmlns:mc="http://schemas.openxmlformats.org/markup-compatibility/2006" xmlns:p14="http://schemas.microsoft.com/office/powerpoint/2010/main">
    <mc:Choice Requires="p14">
      <p:transition spd="slow" p14:dur="1200">
        <p14:flip dir="r"/>
      </p:transition>
    </mc:Choice>
    <mc:Fallback xmlns="">
      <p:transition spd="slow">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latin typeface="AR ESSENCE" panose="02000000000000000000" pitchFamily="2" charset="0"/>
              </a:rPr>
              <a:t>Capacity Building – Lutheran Church </a:t>
            </a:r>
            <a:br>
              <a:rPr lang="en-US" dirty="0" smtClean="0">
                <a:latin typeface="AR ESSENCE" panose="02000000000000000000" pitchFamily="2" charset="0"/>
              </a:rPr>
            </a:br>
            <a:r>
              <a:rPr lang="en-US" dirty="0" smtClean="0">
                <a:latin typeface="AR ESSENCE" panose="02000000000000000000" pitchFamily="2" charset="0"/>
              </a:rPr>
              <a:t>of the Philippines - $10,000</a:t>
            </a:r>
            <a:endParaRPr lang="en-US" dirty="0">
              <a:latin typeface="AR ESSENCE" panose="02000000000000000000" pitchFamily="2" charset="0"/>
            </a:endParaRPr>
          </a:p>
        </p:txBody>
      </p:sp>
      <p:sp>
        <p:nvSpPr>
          <p:cNvPr id="3" name="Content Placeholder 2"/>
          <p:cNvSpPr>
            <a:spLocks noGrp="1"/>
          </p:cNvSpPr>
          <p:nvPr>
            <p:ph idx="1"/>
          </p:nvPr>
        </p:nvSpPr>
        <p:spPr/>
        <p:txBody>
          <a:bodyPr/>
          <a:lstStyle/>
          <a:p>
            <a:endParaRPr lang="en-US" dirty="0">
              <a:latin typeface="AR ESSENCE" panose="02000000000000000000" pitchFamily="2" charset="0"/>
            </a:endParaRPr>
          </a:p>
          <a:p>
            <a:r>
              <a:rPr lang="en-US" dirty="0" smtClean="0">
                <a:latin typeface="AR ESSENCE" panose="02000000000000000000" pitchFamily="2" charset="0"/>
              </a:rPr>
              <a:t>Assist LCMS missionaries in their goal to start 100 new churches in an area of the world heavily populated by Muslims.</a:t>
            </a:r>
          </a:p>
          <a:p>
            <a:endParaRPr lang="en-US" dirty="0" smtClean="0">
              <a:latin typeface="AR ESSENCE" panose="02000000000000000000" pitchFamily="2" charset="0"/>
            </a:endParaRPr>
          </a:p>
          <a:p>
            <a:r>
              <a:rPr lang="en-US" dirty="0" smtClean="0">
                <a:latin typeface="AR ESSENCE" panose="02000000000000000000" pitchFamily="2" charset="0"/>
              </a:rPr>
              <a:t>Grant to be facilitated though Mission Central and given to the Lutheran Church of the Philippines. </a:t>
            </a:r>
            <a:endParaRPr lang="en-US" dirty="0">
              <a:latin typeface="AR ESSENCE" panose="02000000000000000000" pitchFamily="2" charset="0"/>
            </a:endParaRPr>
          </a:p>
        </p:txBody>
      </p:sp>
    </p:spTree>
    <p:extLst>
      <p:ext uri="{BB962C8B-B14F-4D97-AF65-F5344CB8AC3E}">
        <p14:creationId xmlns:p14="http://schemas.microsoft.com/office/powerpoint/2010/main" val="2032592283"/>
      </p:ext>
    </p:extLst>
  </p:cSld>
  <p:clrMapOvr>
    <a:masterClrMapping/>
  </p:clrMapOvr>
  <mc:AlternateContent xmlns:mc="http://schemas.openxmlformats.org/markup-compatibility/2006" xmlns:p14="http://schemas.microsoft.com/office/powerpoint/2010/main">
    <mc:Choice Requires="p14">
      <p:transition spd="slow" p14:dur="1200">
        <p14:flip dir="r"/>
      </p:transition>
    </mc:Choice>
    <mc:Fallback xmlns="">
      <p:transition spd="slow">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782762"/>
          </a:xfrm>
        </p:spPr>
        <p:txBody>
          <a:bodyPr>
            <a:normAutofit fontScale="90000"/>
          </a:bodyPr>
          <a:lstStyle/>
          <a:p>
            <a:r>
              <a:rPr lang="en-US" dirty="0" smtClean="0">
                <a:latin typeface="AR ESSENCE" panose="02000000000000000000" pitchFamily="2" charset="0"/>
              </a:rPr>
              <a:t>“God Speaks in our Language!”</a:t>
            </a:r>
            <a:br>
              <a:rPr lang="en-US" dirty="0" smtClean="0">
                <a:latin typeface="AR ESSENCE" panose="02000000000000000000" pitchFamily="2" charset="0"/>
              </a:rPr>
            </a:br>
            <a:r>
              <a:rPr lang="en-US" dirty="0" smtClean="0">
                <a:latin typeface="AR ESSENCE" panose="02000000000000000000" pitchFamily="2" charset="0"/>
              </a:rPr>
              <a:t>Lutheran Heritage Foundation</a:t>
            </a:r>
            <a:br>
              <a:rPr lang="en-US" dirty="0" smtClean="0">
                <a:latin typeface="AR ESSENCE" panose="02000000000000000000" pitchFamily="2" charset="0"/>
              </a:rPr>
            </a:br>
            <a:r>
              <a:rPr lang="en-US" dirty="0" smtClean="0">
                <a:latin typeface="AR ESSENCE" panose="02000000000000000000" pitchFamily="2" charset="0"/>
              </a:rPr>
              <a:t>$3,500</a:t>
            </a:r>
            <a:endParaRPr lang="en-US" dirty="0">
              <a:latin typeface="AR ESSENCE" panose="02000000000000000000" pitchFamily="2" charset="0"/>
            </a:endParaRPr>
          </a:p>
        </p:txBody>
      </p:sp>
      <p:sp>
        <p:nvSpPr>
          <p:cNvPr id="3" name="Content Placeholder 2"/>
          <p:cNvSpPr>
            <a:spLocks noGrp="1"/>
          </p:cNvSpPr>
          <p:nvPr>
            <p:ph idx="1"/>
          </p:nvPr>
        </p:nvSpPr>
        <p:spPr/>
        <p:txBody>
          <a:bodyPr/>
          <a:lstStyle/>
          <a:p>
            <a:endParaRPr lang="en-US" dirty="0" smtClean="0">
              <a:latin typeface="AR ESSENCE" panose="02000000000000000000" pitchFamily="2" charset="0"/>
            </a:endParaRPr>
          </a:p>
          <a:p>
            <a:r>
              <a:rPr lang="en-US" dirty="0" smtClean="0">
                <a:latin typeface="AR ESSENCE" panose="02000000000000000000" pitchFamily="2" charset="0"/>
              </a:rPr>
              <a:t>Translating and publishing Lutheran books such as Luther’s Small Catechism, The Book of Concord and A Child’s Garden of Bible Stories into the languages of the world.</a:t>
            </a:r>
          </a:p>
          <a:p>
            <a:r>
              <a:rPr lang="en-US" dirty="0" smtClean="0">
                <a:latin typeface="AR ESSENCE" panose="02000000000000000000" pitchFamily="2" charset="0"/>
              </a:rPr>
              <a:t>Books available to churches, pastors and missionaries in Iowa West and around the world printed in their native language. </a:t>
            </a:r>
            <a:endParaRPr lang="en-US" dirty="0">
              <a:latin typeface="AR ESSENCE" panose="02000000000000000000" pitchFamily="2" charset="0"/>
            </a:endParaRPr>
          </a:p>
        </p:txBody>
      </p:sp>
    </p:spTree>
    <p:extLst>
      <p:ext uri="{BB962C8B-B14F-4D97-AF65-F5344CB8AC3E}">
        <p14:creationId xmlns:p14="http://schemas.microsoft.com/office/powerpoint/2010/main" val="4065565874"/>
      </p:ext>
    </p:extLst>
  </p:cSld>
  <p:clrMapOvr>
    <a:masterClrMapping/>
  </p:clrMapOvr>
  <mc:AlternateContent xmlns:mc="http://schemas.openxmlformats.org/markup-compatibility/2006" xmlns:p14="http://schemas.microsoft.com/office/powerpoint/2010/main">
    <mc:Choice Requires="p14">
      <p:transition spd="slow" p14:dur="1200">
        <p14:flip dir="r"/>
      </p:transition>
    </mc:Choice>
    <mc:Fallback xmlns="">
      <p:transition spd="slow">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normAutofit/>
          </a:bodyPr>
          <a:lstStyle/>
          <a:p>
            <a:r>
              <a:rPr lang="en-US" dirty="0" smtClean="0">
                <a:latin typeface="AR ESSENCE" panose="02000000000000000000" pitchFamily="2" charset="0"/>
              </a:rPr>
              <a:t>115,000 Iowa residents are of foreign birth – Iowa’s immigrant population increased by more that 25%.</a:t>
            </a:r>
          </a:p>
          <a:p>
            <a:endParaRPr lang="en-US" dirty="0">
              <a:latin typeface="AR ESSENCE" panose="02000000000000000000" pitchFamily="2" charset="0"/>
            </a:endParaRPr>
          </a:p>
          <a:p>
            <a:r>
              <a:rPr lang="en-US" dirty="0" smtClean="0">
                <a:latin typeface="AR ESSENCE" panose="02000000000000000000" pitchFamily="2" charset="0"/>
              </a:rPr>
              <a:t>International students continue to flock to Iowa’s colleges and universities</a:t>
            </a:r>
          </a:p>
          <a:p>
            <a:endParaRPr lang="en-US" dirty="0">
              <a:latin typeface="AR ESSENCE" panose="02000000000000000000" pitchFamily="2" charset="0"/>
            </a:endParaRPr>
          </a:p>
          <a:p>
            <a:r>
              <a:rPr lang="en-US" dirty="0" smtClean="0">
                <a:latin typeface="AR ESSENCE" panose="02000000000000000000" pitchFamily="2" charset="0"/>
              </a:rPr>
              <a:t>The gift of a book in their own language is priceless for many immigrants, most own no other books.</a:t>
            </a:r>
            <a:endParaRPr lang="en-US" dirty="0">
              <a:latin typeface="AR ESSENCE" panose="02000000000000000000" pitchFamily="2" charset="0"/>
            </a:endParaRPr>
          </a:p>
        </p:txBody>
      </p:sp>
    </p:spTree>
    <p:extLst>
      <p:ext uri="{BB962C8B-B14F-4D97-AF65-F5344CB8AC3E}">
        <p14:creationId xmlns:p14="http://schemas.microsoft.com/office/powerpoint/2010/main" val="1601144826"/>
      </p:ext>
    </p:extLst>
  </p:cSld>
  <p:clrMapOvr>
    <a:masterClrMapping/>
  </p:clrMapOvr>
  <mc:AlternateContent xmlns:mc="http://schemas.openxmlformats.org/markup-compatibility/2006" xmlns:p14="http://schemas.microsoft.com/office/powerpoint/2010/main">
    <mc:Choice Requires="p14">
      <p:transition spd="slow" p14:dur="1200">
        <p14:flip dir="r"/>
      </p:transition>
    </mc:Choice>
    <mc:Fallback xmlns="">
      <p:transition spd="slow">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477962"/>
          </a:xfrm>
        </p:spPr>
        <p:txBody>
          <a:bodyPr/>
          <a:lstStyle/>
          <a:p>
            <a:r>
              <a:rPr lang="en-US" dirty="0" smtClean="0">
                <a:latin typeface="AR ESSENCE" panose="02000000000000000000" pitchFamily="2" charset="0"/>
              </a:rPr>
              <a:t>South African Seminary Student</a:t>
            </a:r>
            <a:br>
              <a:rPr lang="en-US" dirty="0" smtClean="0">
                <a:latin typeface="AR ESSENCE" panose="02000000000000000000" pitchFamily="2" charset="0"/>
              </a:rPr>
            </a:br>
            <a:r>
              <a:rPr lang="en-US" dirty="0" smtClean="0">
                <a:latin typeface="AR ESSENCE" panose="02000000000000000000" pitchFamily="2" charset="0"/>
              </a:rPr>
              <a:t>$5,000</a:t>
            </a:r>
            <a:endParaRPr lang="en-US" dirty="0">
              <a:latin typeface="AR ESSENCE" panose="02000000000000000000" pitchFamily="2" charset="0"/>
            </a:endParaRPr>
          </a:p>
        </p:txBody>
      </p:sp>
      <p:sp>
        <p:nvSpPr>
          <p:cNvPr id="3" name="Content Placeholder 2"/>
          <p:cNvSpPr>
            <a:spLocks noGrp="1"/>
          </p:cNvSpPr>
          <p:nvPr>
            <p:ph idx="1"/>
          </p:nvPr>
        </p:nvSpPr>
        <p:spPr>
          <a:xfrm>
            <a:off x="457200" y="1981200"/>
            <a:ext cx="8229600" cy="4144963"/>
          </a:xfrm>
        </p:spPr>
        <p:txBody>
          <a:bodyPr>
            <a:normAutofit/>
          </a:bodyPr>
          <a:lstStyle/>
          <a:p>
            <a:r>
              <a:rPr lang="en-US" dirty="0" smtClean="0">
                <a:latin typeface="AR ESSENCE" panose="02000000000000000000" pitchFamily="2" charset="0"/>
              </a:rPr>
              <a:t>St Philip Lutheran Mission Society formed in 2013 by Ft Wayne seminarians who traveled to S. Africa and saw firsthand the wonderful work that this seminary in Pretoria, S. Africa is doing to spread the Gospel.</a:t>
            </a:r>
          </a:p>
          <a:p>
            <a:endParaRPr lang="en-US" dirty="0">
              <a:latin typeface="AR ESSENCE" panose="02000000000000000000" pitchFamily="2" charset="0"/>
            </a:endParaRPr>
          </a:p>
          <a:p>
            <a:r>
              <a:rPr lang="en-US" dirty="0" smtClean="0">
                <a:latin typeface="AR ESSENCE" panose="02000000000000000000" pitchFamily="2" charset="0"/>
              </a:rPr>
              <a:t>Students come from all over the continent of Africa – providing an international impact </a:t>
            </a:r>
            <a:endParaRPr lang="en-US" dirty="0">
              <a:latin typeface="AR ESSENCE" panose="02000000000000000000" pitchFamily="2" charset="0"/>
            </a:endParaRPr>
          </a:p>
        </p:txBody>
      </p:sp>
    </p:spTree>
    <p:extLst>
      <p:ext uri="{BB962C8B-B14F-4D97-AF65-F5344CB8AC3E}">
        <p14:creationId xmlns:p14="http://schemas.microsoft.com/office/powerpoint/2010/main" val="1122149981"/>
      </p:ext>
    </p:extLst>
  </p:cSld>
  <p:clrMapOvr>
    <a:masterClrMapping/>
  </p:clrMapOvr>
  <mc:AlternateContent xmlns:mc="http://schemas.openxmlformats.org/markup-compatibility/2006" xmlns:p14="http://schemas.microsoft.com/office/powerpoint/2010/main">
    <mc:Choice Requires="p14">
      <p:transition spd="slow" p14:dur="1200">
        <p14:flip dir="r"/>
      </p:transition>
    </mc:Choice>
    <mc:Fallback xmlns="">
      <p:transition spd="slow">
        <p:fade/>
      </p:transition>
    </mc:Fallback>
  </mc:AlternateContent>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pulent">
      <a:dk1>
        <a:sysClr val="windowText" lastClr="000000"/>
      </a:dk1>
      <a:lt1>
        <a:sysClr val="window" lastClr="FFFFFF"/>
      </a:lt1>
      <a:dk2>
        <a:srgbClr val="B13F9A"/>
      </a:dk2>
      <a:lt2>
        <a:srgbClr val="F4E7ED"/>
      </a:lt2>
      <a:accent1>
        <a:srgbClr val="B83D68"/>
      </a:accent1>
      <a:accent2>
        <a:srgbClr val="AC66BB"/>
      </a:accent2>
      <a:accent3>
        <a:srgbClr val="DE6C36"/>
      </a:accent3>
      <a:accent4>
        <a:srgbClr val="F9B639"/>
      </a:accent4>
      <a:accent5>
        <a:srgbClr val="CF6DA4"/>
      </a:accent5>
      <a:accent6>
        <a:srgbClr val="FA8D3D"/>
      </a:accent6>
      <a:hlink>
        <a:srgbClr val="FFDE66"/>
      </a:hlink>
      <a:folHlink>
        <a:srgbClr val="D490C5"/>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349</TotalTime>
  <Words>1407</Words>
  <Application>Microsoft Office PowerPoint</Application>
  <PresentationFormat>On-screen Show (4:3)</PresentationFormat>
  <Paragraphs>131</Paragraphs>
  <Slides>28</Slides>
  <Notes>0</Notes>
  <HiddenSlides>0</HiddenSlides>
  <MMClips>0</MMClips>
  <ScaleCrop>false</ScaleCrop>
  <HeadingPairs>
    <vt:vector size="4" baseType="variant">
      <vt:variant>
        <vt:lpstr>Theme</vt:lpstr>
      </vt:variant>
      <vt:variant>
        <vt:i4>1</vt:i4>
      </vt:variant>
      <vt:variant>
        <vt:lpstr>Slide Titles</vt:lpstr>
      </vt:variant>
      <vt:variant>
        <vt:i4>28</vt:i4>
      </vt:variant>
    </vt:vector>
  </HeadingPairs>
  <TitlesOfParts>
    <vt:vector size="29" baseType="lpstr">
      <vt:lpstr>Apex</vt:lpstr>
      <vt:lpstr>2014-2016 Mission Grants</vt:lpstr>
      <vt:lpstr> Mercy Meals $20,000  </vt:lpstr>
      <vt:lpstr>PowerPoint Presentation</vt:lpstr>
      <vt:lpstr>MISSION CENTRAL  2 Missionaries $10,000</vt:lpstr>
      <vt:lpstr>Mercy work – mainland China $10,000</vt:lpstr>
      <vt:lpstr>Capacity Building – Lutheran Church  of the Philippines - $10,000</vt:lpstr>
      <vt:lpstr>“God Speaks in our Language!” Lutheran Heritage Foundation $3,500</vt:lpstr>
      <vt:lpstr>PowerPoint Presentation</vt:lpstr>
      <vt:lpstr>South African Seminary Student $5,000</vt:lpstr>
      <vt:lpstr> </vt:lpstr>
      <vt:lpstr>Phil’s Friends $12,000</vt:lpstr>
      <vt:lpstr>PowerPoint Presentation</vt:lpstr>
      <vt:lpstr>Iowa District West  Seminary Student $25,000</vt:lpstr>
      <vt:lpstr>MOST MINISTRIES  Eyeglass &amp; Evangelism ministry $5,000</vt:lpstr>
      <vt:lpstr>PowerPoint Presentation</vt:lpstr>
      <vt:lpstr>Camp Okoboji – Ginny DeWall Dining Hall - $20,000</vt:lpstr>
      <vt:lpstr>Deaconess training/Sewing Center Tanzania - $5,000</vt:lpstr>
      <vt:lpstr>PowerPoint Presentation</vt:lpstr>
      <vt:lpstr>Deaf Ministry of Iowa West -$7,000</vt:lpstr>
      <vt:lpstr>PowerPoint Presentation</vt:lpstr>
      <vt:lpstr>Library for the Blind  Lutheran Braille Workers $5,000</vt:lpstr>
      <vt:lpstr>PowerPoint Presentation</vt:lpstr>
      <vt:lpstr>IA Great Lakes Lutheran School – Spencer  $25,000</vt:lpstr>
      <vt:lpstr>PowerPoint Presentation</vt:lpstr>
      <vt:lpstr>Our Savior, Sheldon $15,000</vt:lpstr>
      <vt:lpstr>PowerPoint Presentation</vt:lpstr>
      <vt:lpstr>Marriage &amp; Family Ministry Resource Center – Fort Dodge $25,000</vt:lpstr>
      <vt:lpstr>Orphan Grain Train $20,000</vt:lpstr>
    </vt:vector>
  </TitlesOfParts>
  <Company>Hewlett-Packard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2014-2016 Mission Grants</dc:title>
  <dc:creator>Ann</dc:creator>
  <cp:lastModifiedBy>Ann</cp:lastModifiedBy>
  <cp:revision>35</cp:revision>
  <dcterms:created xsi:type="dcterms:W3CDTF">2014-01-23T02:14:35Z</dcterms:created>
  <dcterms:modified xsi:type="dcterms:W3CDTF">2014-03-19T00:57:22Z</dcterms:modified>
</cp:coreProperties>
</file>