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notesMasterIdLst>
    <p:notesMasterId r:id="rId40"/>
  </p:notesMasterIdLst>
  <p:sldIdLst>
    <p:sldId id="256" r:id="rId2"/>
    <p:sldId id="27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7" r:id="rId18"/>
    <p:sldId id="310" r:id="rId19"/>
    <p:sldId id="281" r:id="rId20"/>
    <p:sldId id="287" r:id="rId21"/>
    <p:sldId id="286" r:id="rId22"/>
    <p:sldId id="289" r:id="rId23"/>
    <p:sldId id="291" r:id="rId24"/>
    <p:sldId id="271" r:id="rId25"/>
    <p:sldId id="272" r:id="rId26"/>
    <p:sldId id="298" r:id="rId27"/>
    <p:sldId id="300" r:id="rId28"/>
    <p:sldId id="302" r:id="rId29"/>
    <p:sldId id="304" r:id="rId30"/>
    <p:sldId id="306" r:id="rId31"/>
    <p:sldId id="308" r:id="rId32"/>
    <p:sldId id="273" r:id="rId33"/>
    <p:sldId id="292" r:id="rId34"/>
    <p:sldId id="293" r:id="rId35"/>
    <p:sldId id="294" r:id="rId36"/>
    <p:sldId id="295" r:id="rId37"/>
    <p:sldId id="296" r:id="rId38"/>
    <p:sldId id="311"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D9CD"/>
    <a:srgbClr val="E4E6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152" autoAdjust="0"/>
  </p:normalViewPr>
  <p:slideViewPr>
    <p:cSldViewPr>
      <p:cViewPr varScale="1">
        <p:scale>
          <a:sx n="63" d="100"/>
          <a:sy n="63" d="100"/>
        </p:scale>
        <p:origin x="2106"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61012B-4B70-45F2-8513-AB98E222E8C4}" type="datetimeFigureOut">
              <a:rPr lang="en-US" smtClean="0"/>
              <a:pPr/>
              <a:t>9/30/2014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AF054F6-43A2-4E71-867C-1E480DFEFB6C}" type="slidenum">
              <a:rPr lang="en-US" smtClean="0"/>
              <a:pPr/>
              <a:t>‹#›</a:t>
            </a:fld>
            <a:endParaRPr lang="en-US"/>
          </a:p>
        </p:txBody>
      </p:sp>
    </p:spTree>
    <p:extLst>
      <p:ext uri="{BB962C8B-B14F-4D97-AF65-F5344CB8AC3E}">
        <p14:creationId xmlns:p14="http://schemas.microsoft.com/office/powerpoint/2010/main" val="764189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AF054F6-43A2-4E71-867C-1E480DFEFB6C}" type="slidenum">
              <a:rPr lang="en-US" smtClean="0"/>
              <a:pPr/>
              <a:t>1</a:t>
            </a:fld>
            <a:endParaRPr lang="en-US"/>
          </a:p>
        </p:txBody>
      </p:sp>
    </p:spTree>
    <p:extLst>
      <p:ext uri="{BB962C8B-B14F-4D97-AF65-F5344CB8AC3E}">
        <p14:creationId xmlns:p14="http://schemas.microsoft.com/office/powerpoint/2010/main" val="1942456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AF054F6-43A2-4E71-867C-1E480DFEFB6C}" type="slidenum">
              <a:rPr lang="en-US" smtClean="0"/>
              <a:pPr/>
              <a:t>2</a:t>
            </a:fld>
            <a:endParaRPr lang="en-US"/>
          </a:p>
        </p:txBody>
      </p:sp>
    </p:spTree>
    <p:extLst>
      <p:ext uri="{BB962C8B-B14F-4D97-AF65-F5344CB8AC3E}">
        <p14:creationId xmlns:p14="http://schemas.microsoft.com/office/powerpoint/2010/main" val="2863512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AF054F6-43A2-4E71-867C-1E480DFEFB6C}" type="slidenum">
              <a:rPr lang="en-US" smtClean="0"/>
              <a:pPr/>
              <a:t>12</a:t>
            </a:fld>
            <a:endParaRPr lang="en-US"/>
          </a:p>
        </p:txBody>
      </p:sp>
    </p:spTree>
    <p:extLst>
      <p:ext uri="{BB962C8B-B14F-4D97-AF65-F5344CB8AC3E}">
        <p14:creationId xmlns:p14="http://schemas.microsoft.com/office/powerpoint/2010/main" val="729799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miter lim="800000"/>
            <a:headEnd/>
            <a:tailEnd/>
          </a:ln>
        </p:spPr>
        <p:txBody>
          <a:bodyPr/>
          <a:lstStyle/>
          <a:p>
            <a:pPr defTabSz="915988"/>
            <a:fld id="{463C396B-0DFD-44DE-BEF4-7D56BF23236C}" type="slidenum">
              <a:rPr lang="en-US" altLang="en-US" smtClean="0"/>
              <a:pPr defTabSz="915988"/>
              <a:t>17</a:t>
            </a:fld>
            <a:endParaRPr lang="en-US" altLang="en-US"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956523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miter lim="800000"/>
            <a:headEnd/>
            <a:tailEnd/>
          </a:ln>
        </p:spPr>
        <p:txBody>
          <a:bodyPr/>
          <a:lstStyle/>
          <a:p>
            <a:pPr defTabSz="915988"/>
            <a:fld id="{D0E8B401-4C61-4595-8F47-911B9E9CF6C5}" type="slidenum">
              <a:rPr lang="en-US" altLang="en-US" smtClean="0"/>
              <a:pPr defTabSz="915988"/>
              <a:t>18</a:t>
            </a:fld>
            <a:endParaRPr lang="en-US" altLang="en-US"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n-US" altLang="en-US" dirty="0" smtClean="0"/>
          </a:p>
        </p:txBody>
      </p:sp>
    </p:spTree>
    <p:extLst>
      <p:ext uri="{BB962C8B-B14F-4D97-AF65-F5344CB8AC3E}">
        <p14:creationId xmlns:p14="http://schemas.microsoft.com/office/powerpoint/2010/main" val="11814697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miter lim="800000"/>
            <a:headEnd/>
            <a:tailEnd/>
          </a:ln>
        </p:spPr>
        <p:txBody>
          <a:bodyPr/>
          <a:lstStyle/>
          <a:p>
            <a:pPr defTabSz="915988"/>
            <a:fld id="{6EE9C066-6C6F-4778-9994-D5D023EFE82D}" type="slidenum">
              <a:rPr lang="en-US" altLang="en-US" smtClean="0"/>
              <a:pPr defTabSz="915988"/>
              <a:t>19</a:t>
            </a:fld>
            <a:endParaRPr lang="en-US" altLang="en-US"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116839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miter lim="800000"/>
            <a:headEnd/>
            <a:tailEnd/>
          </a:ln>
        </p:spPr>
        <p:txBody>
          <a:bodyPr/>
          <a:lstStyle/>
          <a:p>
            <a:pPr defTabSz="915988"/>
            <a:fld id="{8C0A2B70-C7E7-42C0-B50B-61BCD3D2D1FD}" type="slidenum">
              <a:rPr lang="en-US" altLang="en-US" smtClean="0"/>
              <a:pPr defTabSz="915988"/>
              <a:t>20</a:t>
            </a:fld>
            <a:endParaRPr lang="en-US" altLang="en-US"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173691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miter lim="800000"/>
            <a:headEnd/>
            <a:tailEnd/>
          </a:ln>
        </p:spPr>
        <p:txBody>
          <a:bodyPr/>
          <a:lstStyle/>
          <a:p>
            <a:pPr defTabSz="915988"/>
            <a:fld id="{06F938BE-2771-4DBA-8B86-BD5F69958043}" type="slidenum">
              <a:rPr lang="en-US" altLang="en-US" smtClean="0"/>
              <a:pPr defTabSz="915988"/>
              <a:t>21</a:t>
            </a:fld>
            <a:endParaRPr lang="en-US" altLang="en-US"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407730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miter lim="800000"/>
            <a:headEnd/>
            <a:tailEnd/>
          </a:ln>
        </p:spPr>
        <p:txBody>
          <a:bodyPr/>
          <a:lstStyle/>
          <a:p>
            <a:pPr defTabSz="915988"/>
            <a:fld id="{1D7A3B54-45DB-459C-947C-802D97AB908D}" type="slidenum">
              <a:rPr lang="en-US" altLang="en-US" smtClean="0"/>
              <a:pPr defTabSz="915988"/>
              <a:t>22</a:t>
            </a:fld>
            <a:endParaRPr lang="en-US" altLang="en-US"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598391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miter lim="800000"/>
            <a:headEnd/>
            <a:tailEnd/>
          </a:ln>
        </p:spPr>
        <p:txBody>
          <a:bodyPr/>
          <a:lstStyle/>
          <a:p>
            <a:pPr defTabSz="915988"/>
            <a:fld id="{F6C7B424-E64D-4F4C-954F-8C74C9B577DB}" type="slidenum">
              <a:rPr lang="en-US" altLang="en-US" smtClean="0"/>
              <a:pPr defTabSz="915988"/>
              <a:t>23</a:t>
            </a:fld>
            <a:endParaRPr lang="en-US" altLang="en-US"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110795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AF054F6-43A2-4E71-867C-1E480DFEFB6C}" type="slidenum">
              <a:rPr lang="en-US" smtClean="0"/>
              <a:pPr/>
              <a:t>25</a:t>
            </a:fld>
            <a:endParaRPr lang="en-US"/>
          </a:p>
        </p:txBody>
      </p:sp>
    </p:spTree>
    <p:extLst>
      <p:ext uri="{BB962C8B-B14F-4D97-AF65-F5344CB8AC3E}">
        <p14:creationId xmlns:p14="http://schemas.microsoft.com/office/powerpoint/2010/main" val="2828514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miter lim="800000"/>
            <a:headEnd/>
            <a:tailEnd/>
          </a:ln>
        </p:spPr>
        <p:txBody>
          <a:bodyPr/>
          <a:lstStyle/>
          <a:p>
            <a:pPr defTabSz="915988"/>
            <a:fld id="{B544EE91-F43A-484B-A5A3-6E9F80FF1754}" type="slidenum">
              <a:rPr lang="en-US" altLang="en-US" smtClean="0"/>
              <a:pPr defTabSz="915988"/>
              <a:t>26</a:t>
            </a:fld>
            <a:endParaRPr lang="en-US" altLang="en-US"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1950069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miter lim="800000"/>
            <a:headEnd/>
            <a:tailEnd/>
          </a:ln>
        </p:spPr>
        <p:txBody>
          <a:bodyPr/>
          <a:lstStyle/>
          <a:p>
            <a:pPr defTabSz="915988"/>
            <a:fld id="{DB129F7F-843D-4F0A-85F8-5261F8957253}" type="slidenum">
              <a:rPr lang="en-US" altLang="en-US" smtClean="0"/>
              <a:pPr defTabSz="915988"/>
              <a:t>27</a:t>
            </a:fld>
            <a:endParaRPr lang="en-US" altLang="en-US"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696097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miter lim="800000"/>
            <a:headEnd/>
            <a:tailEnd/>
          </a:ln>
        </p:spPr>
        <p:txBody>
          <a:bodyPr/>
          <a:lstStyle/>
          <a:p>
            <a:pPr defTabSz="915988"/>
            <a:fld id="{AF6C12C6-03A9-46EA-8303-09533F9FC89A}" type="slidenum">
              <a:rPr lang="en-US" altLang="en-US" smtClean="0"/>
              <a:pPr defTabSz="915988"/>
              <a:t>28</a:t>
            </a:fld>
            <a:endParaRPr lang="en-US" altLang="en-US"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9774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miter lim="800000"/>
            <a:headEnd/>
            <a:tailEnd/>
          </a:ln>
        </p:spPr>
        <p:txBody>
          <a:bodyPr/>
          <a:lstStyle/>
          <a:p>
            <a:pPr defTabSz="915988"/>
            <a:fld id="{27907D29-77D9-41CB-A0CA-433ABD9F6264}" type="slidenum">
              <a:rPr lang="en-US" altLang="en-US" smtClean="0"/>
              <a:pPr defTabSz="915988"/>
              <a:t>29</a:t>
            </a:fld>
            <a:endParaRPr lang="en-US" altLang="en-US"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483342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miter lim="800000"/>
            <a:headEnd/>
            <a:tailEnd/>
          </a:ln>
        </p:spPr>
        <p:txBody>
          <a:bodyPr/>
          <a:lstStyle/>
          <a:p>
            <a:pPr defTabSz="915988"/>
            <a:fld id="{C6AECEE1-8C38-4211-B546-0AED3E5D226B}" type="slidenum">
              <a:rPr lang="en-US" altLang="en-US" smtClean="0"/>
              <a:pPr defTabSz="915988"/>
              <a:t>30</a:t>
            </a:fld>
            <a:endParaRPr lang="en-US" altLang="en-US"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277347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miter lim="800000"/>
            <a:headEnd/>
            <a:tailEnd/>
          </a:ln>
        </p:spPr>
        <p:txBody>
          <a:bodyPr/>
          <a:lstStyle/>
          <a:p>
            <a:pPr defTabSz="915988"/>
            <a:fld id="{5436C4D1-8AA9-427B-A047-41047835608F}" type="slidenum">
              <a:rPr lang="en-US" altLang="en-US" smtClean="0"/>
              <a:pPr defTabSz="915988"/>
              <a:t>31</a:t>
            </a:fld>
            <a:endParaRPr lang="en-US" altLang="en-US"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0373905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AAF054F6-43A2-4E71-867C-1E480DFEFB6C}" type="slidenum">
              <a:rPr lang="en-US" smtClean="0"/>
              <a:pPr/>
              <a:t>32</a:t>
            </a:fld>
            <a:endParaRPr lang="en-US"/>
          </a:p>
        </p:txBody>
      </p:sp>
    </p:spTree>
    <p:extLst>
      <p:ext uri="{BB962C8B-B14F-4D97-AF65-F5344CB8AC3E}">
        <p14:creationId xmlns:p14="http://schemas.microsoft.com/office/powerpoint/2010/main" val="111209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2157319"/>
            <a:ext cx="8915400" cy="877824"/>
          </a:xfrm>
        </p:spPr>
        <p:txBody>
          <a:bodyPr/>
          <a:lstStyle/>
          <a:p>
            <a:r>
              <a:rPr lang="en-US" smtClean="0"/>
              <a:t>Click to edit Master title style</a:t>
            </a:r>
            <a:endParaRPr/>
          </a:p>
        </p:txBody>
      </p:sp>
      <p:sp>
        <p:nvSpPr>
          <p:cNvPr id="3" name="Subtitle 2"/>
          <p:cNvSpPr>
            <a:spLocks noGrp="1"/>
          </p:cNvSpPr>
          <p:nvPr>
            <p:ph type="subTitle" idx="1"/>
          </p:nvPr>
        </p:nvSpPr>
        <p:spPr>
          <a:xfrm>
            <a:off x="914400" y="3034553"/>
            <a:ext cx="8001000" cy="3823447"/>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0" y="5025435"/>
            <a:ext cx="8915400" cy="914400"/>
          </a:xfrm>
        </p:spPr>
        <p:txBody>
          <a:bodyPr/>
          <a:lstStyle/>
          <a:p>
            <a:r>
              <a:rPr lang="en-US" smtClean="0"/>
              <a:t>Click to edit Master title style</a:t>
            </a:r>
            <a:endParaRPr/>
          </a:p>
        </p:txBody>
      </p:sp>
      <p:sp>
        <p:nvSpPr>
          <p:cNvPr id="3" name="Subtitle 2"/>
          <p:cNvSpPr>
            <a:spLocks noGrp="1"/>
          </p:cNvSpPr>
          <p:nvPr>
            <p:ph type="subTitle" idx="1"/>
          </p:nvPr>
        </p:nvSpPr>
        <p:spPr>
          <a:xfrm>
            <a:off x="914400" y="5943600"/>
            <a:ext cx="8001000" cy="91440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91440" rIns="274320" bIns="91440" rtlCol="0" anchor="t" anchorCtr="0"/>
          <a:lstStyle>
            <a:lvl1pPr marL="0" indent="0" algn="l" defTabSz="914400" rtl="0" eaLnBrk="1" latinLnBrk="0" hangingPunct="1">
              <a:spcBef>
                <a:spcPts val="300"/>
              </a:spcBef>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Picture Placeholder 8"/>
          <p:cNvSpPr>
            <a:spLocks noGrp="1"/>
          </p:cNvSpPr>
          <p:nvPr>
            <p:ph type="pic" sz="quarter" idx="13"/>
          </p:nvPr>
        </p:nvSpPr>
        <p:spPr>
          <a:xfrm>
            <a:off x="927100" y="1129553"/>
            <a:ext cx="7988300" cy="3886200"/>
          </a:xfrm>
        </p:spPr>
        <p:txBody>
          <a:bodyPr>
            <a:normAutofit/>
          </a:bodyPr>
          <a:lstStyle>
            <a:lvl1pPr marL="0" indent="0">
              <a:buNone/>
              <a:defRPr sz="1800"/>
            </a:lvl1pPr>
          </a:lstStyle>
          <a:p>
            <a:r>
              <a:rPr lang="en-US"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0" y="3200399"/>
            <a:ext cx="8915400" cy="2286000"/>
          </a:xfrm>
          <a:solidFill>
            <a:schemeClr val="tx2"/>
          </a:solidFill>
        </p:spPr>
        <p:txBody>
          <a:bodyPr vert="horz" lIns="1188720" tIns="45720" rIns="274320" bIns="45720" rtlCol="0" anchor="b" anchorCtr="0">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914400" y="5484607"/>
            <a:ext cx="8001000" cy="77724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ctr" anchorCtr="0">
            <a:normAutofit/>
          </a:bodyPr>
          <a:lstStyle>
            <a:lvl1pPr marL="0" indent="0" algn="l" defTabSz="914400" rtl="0" eaLnBrk="1" latinLnBrk="0" hangingPunct="1">
              <a:spcBef>
                <a:spcPts val="3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117600" y="2595563"/>
            <a:ext cx="3566160" cy="3681412"/>
          </a:xfrm>
        </p:spPr>
        <p:txBody>
          <a:bodyPr>
            <a:normAutofit/>
          </a:bodyPr>
          <a:lstStyle>
            <a:lvl1pPr>
              <a:defRPr sz="18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5147534" y="2595563"/>
            <a:ext cx="3566160" cy="3681412"/>
          </a:xfrm>
        </p:spPr>
        <p:txBody>
          <a:bodyPr>
            <a:normAutofit/>
          </a:bodyPr>
          <a:lstStyle>
            <a:lvl1pPr>
              <a:defRPr sz="18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a:xfrm>
            <a:off x="6580094" y="188259"/>
            <a:ext cx="2133600" cy="365125"/>
          </a:xfrm>
        </p:spPr>
        <p:txBody>
          <a:bodyPr/>
          <a:lstStyle/>
          <a:p>
            <a:fld id="{E946936A-B56C-439D-87EA-118395BA1F99}" type="datetimeFigureOut">
              <a:rPr lang="en-US" smtClean="0"/>
              <a:pPr/>
              <a:t>9/30/2014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120588"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20588" y="3065929"/>
            <a:ext cx="3566160" cy="3211046"/>
          </a:xfrm>
        </p:spPr>
        <p:txBody>
          <a:bodyPr>
            <a:normAutofit/>
          </a:bodyPr>
          <a:lstStyle>
            <a:lvl1pPr>
              <a:defRPr sz="18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5147534"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47534" y="3065929"/>
            <a:ext cx="3566160" cy="3211046"/>
          </a:xfrm>
        </p:spPr>
        <p:txBody>
          <a:bodyPr>
            <a:normAutofit/>
          </a:bodyPr>
          <a:lstStyle>
            <a:lvl1pPr>
              <a:defRPr sz="18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a:xfrm>
            <a:off x="6580094" y="188259"/>
            <a:ext cx="2133600" cy="365125"/>
          </a:xfrm>
        </p:spPr>
        <p:txBody>
          <a:bodyPr/>
          <a:lstStyle/>
          <a:p>
            <a:fld id="{E946936A-B56C-439D-87EA-118395BA1F99}" type="datetimeFigureOut">
              <a:rPr lang="en-US" smtClean="0"/>
              <a:pPr/>
              <a:t>9/30/2014</a:t>
            </a:fld>
            <a:endParaRPr lang="en-US" dirty="0"/>
          </a:p>
        </p:txBody>
      </p:sp>
      <p:sp>
        <p:nvSpPr>
          <p:cNvPr id="8" name="Footer Placeholder 7"/>
          <p:cNvSpPr>
            <a:spLocks noGrp="1"/>
          </p:cNvSpPr>
          <p:nvPr>
            <p:ph type="ftr" sz="quarter" idx="11"/>
          </p:nvPr>
        </p:nvSpPr>
        <p:spPr>
          <a:xfrm>
            <a:off x="1120588" y="188259"/>
            <a:ext cx="2895600" cy="365125"/>
          </a:xfrm>
        </p:spPr>
        <p:txBody>
          <a:bodyPr/>
          <a:lstStyle/>
          <a:p>
            <a:endParaRPr lang="en-US" dirty="0"/>
          </a:p>
        </p:txBody>
      </p:sp>
      <p:sp>
        <p:nvSpPr>
          <p:cNvPr id="9" name="Slide Number Placeholder 8"/>
          <p:cNvSpPr>
            <a:spLocks noGrp="1"/>
          </p:cNvSpPr>
          <p:nvPr>
            <p:ph type="sldNum" sz="quarter" idx="12"/>
          </p:nvPr>
        </p:nvSpPr>
        <p:spPr/>
        <p:txBody>
          <a:bodyPr/>
          <a:lstStyle/>
          <a:p>
            <a:fld id="{A52008EA-2404-432A-922A-F4EDE1C3CCDE}" type="slidenum">
              <a:rPr lang="en-US" smtClean="0"/>
              <a:pPr/>
              <a:t>‹#›</a:t>
            </a:fld>
            <a:endParaRPr lang="en-US" dirty="0"/>
          </a:p>
        </p:txBody>
      </p:sp>
      <p:cxnSp>
        <p:nvCxnSpPr>
          <p:cNvPr id="11" name="Straight Connector 10"/>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E946936A-B56C-439D-87EA-118395BA1F99}" type="datetimeFigureOut">
              <a:rPr lang="en-US" smtClean="0"/>
              <a:pPr/>
              <a:t>9/30/2014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46936A-B56C-439D-87EA-118395BA1F99}" type="datetimeFigureOut">
              <a:rPr lang="en-US" smtClean="0"/>
              <a:pPr/>
              <a:t>9/30/2014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US" smtClean="0"/>
              <a:t>Click to edit Master title style</a:t>
            </a:r>
            <a:endParaRPr/>
          </a:p>
        </p:txBody>
      </p:sp>
      <p:sp>
        <p:nvSpPr>
          <p:cNvPr id="3" name="Content Placeholder 2"/>
          <p:cNvSpPr>
            <a:spLocks noGrp="1"/>
          </p:cNvSpPr>
          <p:nvPr>
            <p:ph idx="1"/>
          </p:nvPr>
        </p:nvSpPr>
        <p:spPr>
          <a:xfrm>
            <a:off x="5147534" y="2590800"/>
            <a:ext cx="3566160" cy="3686175"/>
          </a:xfrm>
        </p:spPr>
        <p:txBody>
          <a:bodyPr/>
          <a:lstStyle>
            <a:lvl1pPr>
              <a:defRPr sz="1800"/>
            </a:lvl1pPr>
            <a:lvl2pPr>
              <a:defRPr sz="1800"/>
            </a:lvl2pPr>
            <a:lvl3pPr>
              <a:defRPr sz="1800"/>
            </a:lvl3pPr>
            <a:lvl4pPr>
              <a:defRPr sz="1800"/>
            </a:lvl4pPr>
            <a:lvl5pPr>
              <a:defRPr sz="1800"/>
            </a:lvl5pPr>
            <a:lvl6pPr marL="2055813" indent="-344488">
              <a:defRPr sz="2000"/>
            </a:lvl6pPr>
            <a:lvl7pPr marL="2055813" indent="-344488">
              <a:defRPr sz="2000"/>
            </a:lvl7pPr>
            <a:lvl8pPr marL="2055813" indent="-344488">
              <a:defRPr sz="2000"/>
            </a:lvl8pPr>
            <a:lvl9pPr marL="2055813" indent="-344488">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900952" y="2039111"/>
            <a:ext cx="356616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E946936A-B56C-439D-87EA-118395BA1F99}" type="datetimeFigureOut">
              <a:rPr lang="en-US" smtClean="0"/>
              <a:pPr/>
              <a:t>9/30/2014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5487987" y="2048256"/>
            <a:ext cx="3427413" cy="4206240"/>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914400" y="2039112"/>
            <a:ext cx="457200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Clr>
                <a:schemeClr val="accent1"/>
              </a:buClr>
              <a:buFont typeface="Wingdings 2" pitchFamily="18" charset="2"/>
              <a:buNone/>
            </a:pPr>
            <a:r>
              <a:rPr lang="en-US"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E946936A-B56C-439D-87EA-118395BA1F99}" type="datetimeFigureOut">
              <a:rPr lang="en-US" smtClean="0"/>
              <a:pPr/>
              <a:t>9/30/2014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US"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spcBef>
                <a:spcPts val="300"/>
              </a:spcBef>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Picture Placeholder 8"/>
          <p:cNvSpPr>
            <a:spLocks noGrp="1"/>
          </p:cNvSpPr>
          <p:nvPr>
            <p:ph type="pic" sz="quarter" idx="13"/>
          </p:nvPr>
        </p:nvSpPr>
        <p:spPr>
          <a:xfrm>
            <a:off x="927100" y="1129553"/>
            <a:ext cx="7988300" cy="2980944"/>
          </a:xfrm>
        </p:spPr>
        <p:txBody>
          <a:bodyPr>
            <a:normAutofit/>
          </a:bodyPr>
          <a:lstStyle>
            <a:lvl1pPr marL="0" indent="0">
              <a:buNone/>
              <a:defRPr sz="1800"/>
            </a:lvl1pPr>
          </a:lstStyle>
          <a:p>
            <a:r>
              <a:rPr lang="en-US" smtClean="0"/>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US"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spcBef>
                <a:spcPts val="300"/>
              </a:spcBef>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a:off x="6580094" y="188259"/>
            <a:ext cx="2133600" cy="365125"/>
          </a:xfrm>
        </p:spPr>
        <p:txBody>
          <a:body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Picture Placeholder 8"/>
          <p:cNvSpPr>
            <a:spLocks noGrp="1"/>
          </p:cNvSpPr>
          <p:nvPr>
            <p:ph type="pic" sz="quarter" idx="13"/>
          </p:nvPr>
        </p:nvSpPr>
        <p:spPr>
          <a:xfrm>
            <a:off x="927100" y="1129553"/>
            <a:ext cx="3986784" cy="2980944"/>
          </a:xfrm>
        </p:spPr>
        <p:txBody>
          <a:bodyPr>
            <a:normAutofit/>
          </a:bodyPr>
          <a:lstStyle>
            <a:lvl1pPr marL="0" indent="0">
              <a:buNone/>
              <a:defRPr sz="1800"/>
            </a:lvl1pPr>
          </a:lstStyle>
          <a:p>
            <a:r>
              <a:rPr lang="en-US" smtClean="0"/>
              <a:t>Drag picture to placeholder or click icon to add</a:t>
            </a:r>
            <a:endParaRPr/>
          </a:p>
        </p:txBody>
      </p:sp>
      <p:sp>
        <p:nvSpPr>
          <p:cNvPr id="7" name="Picture Placeholder 8"/>
          <p:cNvSpPr>
            <a:spLocks noGrp="1"/>
          </p:cNvSpPr>
          <p:nvPr>
            <p:ph type="pic" sz="quarter" idx="14"/>
          </p:nvPr>
        </p:nvSpPr>
        <p:spPr>
          <a:xfrm>
            <a:off x="4928616" y="1129553"/>
            <a:ext cx="3986784" cy="2980944"/>
          </a:xfrm>
        </p:spPr>
        <p:txBody>
          <a:bodyPr>
            <a:normAutofit/>
          </a:bodyPr>
          <a:lstStyle>
            <a:lvl1pPr marL="0" indent="0">
              <a:buNone/>
              <a:defRPr sz="1800"/>
            </a:lvl1pPr>
          </a:lstStyle>
          <a:p>
            <a:r>
              <a:rPr lang="en-US" smtClean="0"/>
              <a:t>Drag picture to placeholder or click icon to add</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US"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spcBef>
                <a:spcPts val="300"/>
              </a:spcBef>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a:xfrm>
            <a:off x="6580094" y="188259"/>
            <a:ext cx="2133600" cy="365125"/>
          </a:xfrm>
        </p:spPr>
        <p:txBody>
          <a:body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Picture Placeholder 8"/>
          <p:cNvSpPr>
            <a:spLocks noGrp="1"/>
          </p:cNvSpPr>
          <p:nvPr>
            <p:ph type="pic" sz="quarter" idx="13"/>
          </p:nvPr>
        </p:nvSpPr>
        <p:spPr>
          <a:xfrm>
            <a:off x="927100" y="1129553"/>
            <a:ext cx="6601968" cy="2980944"/>
          </a:xfrm>
        </p:spPr>
        <p:txBody>
          <a:bodyPr>
            <a:normAutofit/>
          </a:bodyPr>
          <a:lstStyle>
            <a:lvl1pPr marL="0" indent="0">
              <a:buNone/>
              <a:defRPr sz="1800"/>
            </a:lvl1pPr>
          </a:lstStyle>
          <a:p>
            <a:r>
              <a:rPr lang="en-US" smtClean="0"/>
              <a:t>Drag picture to placeholder or click icon to add</a:t>
            </a:r>
            <a:endParaRPr/>
          </a:p>
        </p:txBody>
      </p:sp>
      <p:sp>
        <p:nvSpPr>
          <p:cNvPr id="7" name="Picture Placeholder 8"/>
          <p:cNvSpPr>
            <a:spLocks noGrp="1"/>
          </p:cNvSpPr>
          <p:nvPr>
            <p:ph type="pic" sz="quarter" idx="14"/>
          </p:nvPr>
        </p:nvSpPr>
        <p:spPr>
          <a:xfrm>
            <a:off x="7543800" y="1129553"/>
            <a:ext cx="1371600" cy="1481328"/>
          </a:xfrm>
        </p:spPr>
        <p:txBody>
          <a:bodyPr>
            <a:normAutofit/>
          </a:bodyPr>
          <a:lstStyle>
            <a:lvl1pPr marL="0" indent="0">
              <a:buNone/>
              <a:defRPr sz="1800"/>
            </a:lvl1pPr>
          </a:lstStyle>
          <a:p>
            <a:r>
              <a:rPr lang="en-US" smtClean="0"/>
              <a:t>Drag picture to placeholder or click icon to add</a:t>
            </a:r>
            <a:endParaRPr/>
          </a:p>
        </p:txBody>
      </p:sp>
      <p:sp>
        <p:nvSpPr>
          <p:cNvPr id="8" name="Picture Placeholder 8"/>
          <p:cNvSpPr>
            <a:spLocks noGrp="1"/>
          </p:cNvSpPr>
          <p:nvPr>
            <p:ph type="pic" sz="quarter" idx="15"/>
          </p:nvPr>
        </p:nvSpPr>
        <p:spPr>
          <a:xfrm>
            <a:off x="7543800" y="2629169"/>
            <a:ext cx="1371600" cy="1481328"/>
          </a:xfrm>
        </p:spPr>
        <p:txBody>
          <a:bodyPr>
            <a:normAutofit/>
          </a:bodyPr>
          <a:lstStyle>
            <a:lvl1pPr marL="0" indent="0">
              <a:buNone/>
              <a:defRPr sz="1800"/>
            </a:lvl1pPr>
          </a:lstStyle>
          <a:p>
            <a:r>
              <a:rPr lang="en-US" smtClean="0"/>
              <a:t>Drag picture to placeholder or click icon to add</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87553" y="1129554"/>
            <a:ext cx="914400" cy="5533278"/>
          </a:xfrm>
        </p:spPr>
        <p:txBody>
          <a:bodyPr vert="eaVert" lIns="274320" tIns="685800" bIns="685800"/>
          <a:lstStyle/>
          <a:p>
            <a:r>
              <a:rPr lang="en-US" smtClean="0"/>
              <a:t>Click to edit Master title style</a:t>
            </a:r>
            <a:endParaRPr/>
          </a:p>
        </p:txBody>
      </p:sp>
      <p:sp>
        <p:nvSpPr>
          <p:cNvPr id="3" name="Vertical Text Placeholder 2"/>
          <p:cNvSpPr>
            <a:spLocks noGrp="1"/>
          </p:cNvSpPr>
          <p:nvPr>
            <p:ph type="body" orient="vert" idx="1"/>
          </p:nvPr>
        </p:nvSpPr>
        <p:spPr>
          <a:xfrm>
            <a:off x="1117600" y="1734671"/>
            <a:ext cx="6426200" cy="4542304"/>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2008EA-2404-432A-922A-F4EDE1C3CCDE}"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123856"/>
            <a:ext cx="8913813" cy="914400"/>
          </a:xfrm>
          <a:prstGeom prst="rect">
            <a:avLst/>
          </a:prstGeom>
          <a:solidFill>
            <a:schemeClr val="tx2"/>
          </a:solidFill>
        </p:spPr>
        <p:txBody>
          <a:bodyPr vert="horz" lIns="1188720" tIns="45720" rIns="274320" bIns="45720" rtlCol="0" anchor="ctr">
            <a:normAutofit/>
          </a:bodyPr>
          <a:lstStyle/>
          <a:p>
            <a:r>
              <a:rPr lang="en-US" smtClean="0"/>
              <a:t>Click to edit Master title style</a:t>
            </a:r>
            <a:endParaRPr/>
          </a:p>
        </p:txBody>
      </p:sp>
      <p:sp>
        <p:nvSpPr>
          <p:cNvPr id="3" name="Text Placeholder 2"/>
          <p:cNvSpPr>
            <a:spLocks noGrp="1"/>
          </p:cNvSpPr>
          <p:nvPr>
            <p:ph type="body" idx="1"/>
          </p:nvPr>
        </p:nvSpPr>
        <p:spPr>
          <a:xfrm>
            <a:off x="1114424" y="2595562"/>
            <a:ext cx="7610476" cy="367076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6580094" y="188259"/>
            <a:ext cx="2133600" cy="365125"/>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E946936A-B56C-439D-87EA-118395BA1F99}" type="datetimeFigureOut">
              <a:rPr lang="en-US" smtClean="0"/>
              <a:pPr/>
              <a:t>9/30/2014</a:t>
            </a:fld>
            <a:endParaRPr lang="en-US" dirty="0"/>
          </a:p>
        </p:txBody>
      </p:sp>
      <p:sp>
        <p:nvSpPr>
          <p:cNvPr id="5" name="Footer Placeholder 4"/>
          <p:cNvSpPr>
            <a:spLocks noGrp="1"/>
          </p:cNvSpPr>
          <p:nvPr>
            <p:ph type="ftr" sz="quarter" idx="3"/>
          </p:nvPr>
        </p:nvSpPr>
        <p:spPr>
          <a:xfrm>
            <a:off x="1120588" y="188259"/>
            <a:ext cx="2895600" cy="365125"/>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789894" y="6569075"/>
            <a:ext cx="457200" cy="365125"/>
          </a:xfrm>
          <a:prstGeom prst="rect">
            <a:avLst/>
          </a:prstGeom>
        </p:spPr>
        <p:txBody>
          <a:bodyPr vert="horz" lIns="91440" tIns="45720" rIns="91440" bIns="45720" rtlCol="0" anchor="ctr"/>
          <a:lstStyle>
            <a:lvl1pPr algn="ctr">
              <a:defRPr sz="800">
                <a:solidFill>
                  <a:schemeClr val="tx1">
                    <a:lumMod val="65000"/>
                    <a:lumOff val="35000"/>
                  </a:schemeClr>
                </a:solidFill>
              </a:defRPr>
            </a:lvl1pPr>
          </a:lstStyle>
          <a:p>
            <a:fld id="{A52008EA-2404-432A-922A-F4EDE1C3CCDE}" type="slidenum">
              <a:rPr lang="en-US" smtClean="0"/>
              <a:pPr/>
              <a:t>‹#›</a:t>
            </a:fld>
            <a:endParaRPr lang="en-US" dirty="0"/>
          </a:p>
        </p:txBody>
      </p:sp>
      <p:sp>
        <p:nvSpPr>
          <p:cNvPr id="7" name="Rectangle 6"/>
          <p:cNvSpPr/>
          <p:nvPr/>
        </p:nvSpPr>
        <p:spPr>
          <a:xfrm>
            <a:off x="914400" y="0"/>
            <a:ext cx="7999413" cy="18288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914400" y="6675120"/>
            <a:ext cx="7999413" cy="18288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 id="2147483777" r:id="rId14"/>
    <p:sldLayoutId id="2147483778" r:id="rId15"/>
  </p:sldLayoutIdLst>
  <p:txStyles>
    <p:titleStyle>
      <a:lvl1pPr marL="0" indent="0" algn="l" defTabSz="914400" rtl="0" eaLnBrk="1" latinLnBrk="0" hangingPunct="1">
        <a:spcBef>
          <a:spcPct val="0"/>
        </a:spcBef>
        <a:buNone/>
        <a:defRPr sz="3600" kern="1200">
          <a:solidFill>
            <a:schemeClr val="bg1"/>
          </a:solidFill>
          <a:latin typeface="+mj-lt"/>
          <a:ea typeface="+mj-ea"/>
          <a:cs typeface="+mj-cs"/>
        </a:defRPr>
      </a:lvl1pPr>
    </p:titleStyle>
    <p:body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00200"/>
            <a:ext cx="8915400" cy="1358743"/>
          </a:xfrm>
        </p:spPr>
        <p:txBody>
          <a:bodyPr>
            <a:noAutofit/>
          </a:bodyPr>
          <a:lstStyle/>
          <a:p>
            <a:r>
              <a:rPr lang="en-US" sz="4000" dirty="0" smtClean="0"/>
              <a:t>Iowa District West – LCMS</a:t>
            </a:r>
            <a:br>
              <a:rPr lang="en-US" sz="4000" dirty="0" smtClean="0"/>
            </a:br>
            <a:r>
              <a:rPr lang="en-US" sz="4000" dirty="0" smtClean="0"/>
              <a:t>Circuit Convocations </a:t>
            </a:r>
            <a:r>
              <a:rPr lang="en-US" sz="4000" dirty="0"/>
              <a:t>– 2014</a:t>
            </a:r>
            <a:endParaRPr lang="en-US" sz="4000" dirty="0"/>
          </a:p>
        </p:txBody>
      </p:sp>
      <p:sp>
        <p:nvSpPr>
          <p:cNvPr id="3" name="Subtitle 2"/>
          <p:cNvSpPr>
            <a:spLocks noGrp="1"/>
          </p:cNvSpPr>
          <p:nvPr>
            <p:ph type="subTitle" idx="1"/>
          </p:nvPr>
        </p:nvSpPr>
        <p:spPr>
          <a:xfrm>
            <a:off x="914400" y="2958353"/>
            <a:ext cx="8001000" cy="1689847"/>
          </a:xfrm>
        </p:spPr>
        <p:txBody>
          <a:bodyPr>
            <a:noAutofit/>
          </a:bodyPr>
          <a:lstStyle/>
          <a:p>
            <a:r>
              <a:rPr lang="en-US" sz="2800" dirty="0" smtClean="0"/>
              <a:t>Congregational </a:t>
            </a:r>
            <a:r>
              <a:rPr lang="en-US" sz="2800" dirty="0" smtClean="0"/>
              <a:t>Leadership Transition</a:t>
            </a:r>
          </a:p>
          <a:p>
            <a:r>
              <a:rPr lang="en-US" sz="2800" dirty="0" smtClean="0"/>
              <a:t>Preparing Congregational Leadership for Ministry with Christ</a:t>
            </a:r>
            <a:endParaRPr lang="en-US" sz="2800"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3013120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Goal</a:t>
            </a:r>
            <a:endParaRPr lang="en-US" sz="4000" dirty="0"/>
          </a:p>
        </p:txBody>
      </p:sp>
      <p:sp>
        <p:nvSpPr>
          <p:cNvPr id="3" name="Content Placeholder 2"/>
          <p:cNvSpPr>
            <a:spLocks noGrp="1"/>
          </p:cNvSpPr>
          <p:nvPr>
            <p:ph idx="1"/>
          </p:nvPr>
        </p:nvSpPr>
        <p:spPr/>
        <p:txBody>
          <a:bodyPr/>
          <a:lstStyle/>
          <a:p>
            <a:r>
              <a:rPr lang="en-US" dirty="0" smtClean="0"/>
              <a:t>To begin discussion within congregations towards the transition of leaders for ministry into the 21</a:t>
            </a:r>
            <a:r>
              <a:rPr lang="en-US" baseline="30000" dirty="0" smtClean="0"/>
              <a:t>st</a:t>
            </a:r>
            <a:r>
              <a:rPr lang="en-US" dirty="0" smtClean="0"/>
              <a:t> century</a:t>
            </a:r>
          </a:p>
        </p:txBody>
      </p:sp>
      <p:sp>
        <p:nvSpPr>
          <p:cNvPr id="6" name="TextBox 5"/>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7" name="TextBox 6"/>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56"/>
            <a:ext cx="8913813" cy="1238344"/>
          </a:xfrm>
        </p:spPr>
        <p:txBody>
          <a:bodyPr>
            <a:noAutofit/>
          </a:bodyPr>
          <a:lstStyle/>
          <a:p>
            <a:r>
              <a:rPr lang="en-US" sz="4000" dirty="0" smtClean="0"/>
              <a:t>Congregational Leadership Transition</a:t>
            </a:r>
            <a:endParaRPr lang="en-US" sz="4000" dirty="0"/>
          </a:p>
        </p:txBody>
      </p:sp>
      <p:sp>
        <p:nvSpPr>
          <p:cNvPr id="3" name="Content Placeholder 2"/>
          <p:cNvSpPr>
            <a:spLocks noGrp="1"/>
          </p:cNvSpPr>
          <p:nvPr>
            <p:ph idx="1"/>
          </p:nvPr>
        </p:nvSpPr>
        <p:spPr/>
        <p:txBody>
          <a:bodyPr/>
          <a:lstStyle/>
          <a:p>
            <a:r>
              <a:rPr lang="en-US" dirty="0" smtClean="0"/>
              <a:t>What is Leadership Transition in the LCMS parish?</a:t>
            </a:r>
          </a:p>
          <a:p>
            <a:r>
              <a:rPr lang="en-US" dirty="0" smtClean="0"/>
              <a:t>The dynamics, preparation and  implementation of a congregation’s transition of leadership from one generation to the next for the purpose of preparing the saints for continued service to Christ and the Church.</a:t>
            </a:r>
            <a:endParaRPr lang="en-US"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1951846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56"/>
            <a:ext cx="8913813" cy="1390744"/>
          </a:xfrm>
        </p:spPr>
        <p:txBody>
          <a:bodyPr>
            <a:noAutofit/>
          </a:bodyPr>
          <a:lstStyle/>
          <a:p>
            <a:r>
              <a:rPr lang="en-US" sz="4000" dirty="0" smtClean="0"/>
              <a:t>Congregational Leadership </a:t>
            </a:r>
            <a:r>
              <a:rPr lang="en-US" sz="4000" dirty="0" smtClean="0"/>
              <a:t>Transition Dynamics</a:t>
            </a:r>
            <a:endParaRPr lang="en-US" sz="4000" dirty="0"/>
          </a:p>
        </p:txBody>
      </p:sp>
      <p:sp>
        <p:nvSpPr>
          <p:cNvPr id="3" name="Content Placeholder 2"/>
          <p:cNvSpPr>
            <a:spLocks noGrp="1"/>
          </p:cNvSpPr>
          <p:nvPr>
            <p:ph idx="1"/>
          </p:nvPr>
        </p:nvSpPr>
        <p:spPr/>
        <p:txBody>
          <a:bodyPr>
            <a:normAutofit/>
          </a:bodyPr>
          <a:lstStyle/>
          <a:p>
            <a:r>
              <a:rPr lang="en-US" dirty="0" smtClean="0"/>
              <a:t>Leadership transition is difficult when </a:t>
            </a:r>
          </a:p>
          <a:p>
            <a:pPr lvl="1"/>
            <a:r>
              <a:rPr lang="en-US" sz="2000" dirty="0" smtClean="0"/>
              <a:t>current leaders fail to prepare new leaders or relinquish control.</a:t>
            </a:r>
          </a:p>
          <a:p>
            <a:pPr lvl="1"/>
            <a:r>
              <a:rPr lang="en-US" sz="2000" dirty="0" smtClean="0"/>
              <a:t>current leaders resigns from responsibility without preparing new leaders to step in.</a:t>
            </a:r>
          </a:p>
          <a:p>
            <a:pPr lvl="1"/>
            <a:r>
              <a:rPr lang="en-US" sz="2000" dirty="0" smtClean="0"/>
              <a:t>current leaders are “burnt out.”</a:t>
            </a:r>
          </a:p>
          <a:p>
            <a:pPr lvl="1"/>
            <a:r>
              <a:rPr lang="en-US" sz="2000" dirty="0" smtClean="0"/>
              <a:t>New leaders are unwilling to accept their responsibilities</a:t>
            </a:r>
          </a:p>
          <a:p>
            <a:pPr lvl="1"/>
            <a:r>
              <a:rPr lang="en-US" sz="2000" dirty="0" smtClean="0"/>
              <a:t>“Churchmanship” is not taught and practiced among church leaders</a:t>
            </a:r>
            <a:endParaRPr lang="en-US" sz="2000"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3325012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r>
              <a:rPr lang="en-US" dirty="0" smtClean="0"/>
              <a:t>When current leaders fail to prepare new leaders or to relinquish control</a:t>
            </a:r>
          </a:p>
          <a:p>
            <a:pPr lvl="1"/>
            <a:r>
              <a:rPr lang="en-US" sz="2000" dirty="0" smtClean="0"/>
              <a:t>continuity of service to members, non-members and community is interrupted.</a:t>
            </a:r>
          </a:p>
          <a:p>
            <a:r>
              <a:rPr lang="en-US" dirty="0" smtClean="0"/>
              <a:t>When current leadership steps down without preparing new leaders to step in, </a:t>
            </a:r>
            <a:r>
              <a:rPr lang="en-US" dirty="0"/>
              <a:t>or </a:t>
            </a:r>
            <a:r>
              <a:rPr lang="en-US" dirty="0" smtClean="0"/>
              <a:t>when </a:t>
            </a:r>
            <a:r>
              <a:rPr lang="en-US" dirty="0"/>
              <a:t>current leadership is burnt out and/or new leaders are </a:t>
            </a:r>
            <a:r>
              <a:rPr lang="en-US" dirty="0" smtClean="0"/>
              <a:t>unwilling</a:t>
            </a:r>
          </a:p>
          <a:p>
            <a:pPr lvl="1"/>
            <a:r>
              <a:rPr lang="en-US" sz="2000" dirty="0" smtClean="0"/>
              <a:t>the congregation suffers from lack of leadership that can lead to low morale and feelings of isolation, inadequacy or being overwhelmed among new leaders and the congregational members</a:t>
            </a:r>
            <a:r>
              <a:rPr lang="en-US" sz="2000" dirty="0" smtClean="0"/>
              <a:t>.</a:t>
            </a:r>
            <a:endParaRPr lang="en-US" sz="2000" dirty="0" smtClean="0"/>
          </a:p>
        </p:txBody>
      </p:sp>
      <p:sp>
        <p:nvSpPr>
          <p:cNvPr id="5" name="Title 1"/>
          <p:cNvSpPr>
            <a:spLocks noGrp="1"/>
          </p:cNvSpPr>
          <p:nvPr>
            <p:ph type="title"/>
          </p:nvPr>
        </p:nvSpPr>
        <p:spPr>
          <a:xfrm>
            <a:off x="0" y="1123856"/>
            <a:ext cx="8913813" cy="1390744"/>
          </a:xfrm>
        </p:spPr>
        <p:txBody>
          <a:bodyPr>
            <a:noAutofit/>
          </a:bodyPr>
          <a:lstStyle/>
          <a:p>
            <a:r>
              <a:rPr lang="en-US" sz="4000" dirty="0" smtClean="0"/>
              <a:t>Congregational Leadership </a:t>
            </a:r>
            <a:r>
              <a:rPr lang="en-US" sz="4000" dirty="0" smtClean="0"/>
              <a:t>Transition Dynamics</a:t>
            </a:r>
            <a:endParaRPr lang="en-US" sz="4000" dirty="0"/>
          </a:p>
        </p:txBody>
      </p:sp>
      <p:sp>
        <p:nvSpPr>
          <p:cNvPr id="6" name="TextBox 5"/>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7" name="TextBox 6"/>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4044574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913813" cy="1341120"/>
          </a:xfrm>
        </p:spPr>
        <p:txBody>
          <a:bodyPr>
            <a:noAutofit/>
          </a:bodyPr>
          <a:lstStyle/>
          <a:p>
            <a:r>
              <a:rPr lang="en-US" sz="4000" dirty="0"/>
              <a:t>Congregational Leadership </a:t>
            </a:r>
            <a:r>
              <a:rPr lang="en-US" sz="4000" dirty="0" smtClean="0"/>
              <a:t>Transition Preparation</a:t>
            </a:r>
            <a:endParaRPr lang="en-US" sz="4000" dirty="0"/>
          </a:p>
        </p:txBody>
      </p:sp>
      <p:sp>
        <p:nvSpPr>
          <p:cNvPr id="3" name="Content Placeholder 2"/>
          <p:cNvSpPr>
            <a:spLocks noGrp="1"/>
          </p:cNvSpPr>
          <p:nvPr>
            <p:ph idx="1"/>
          </p:nvPr>
        </p:nvSpPr>
        <p:spPr/>
        <p:txBody>
          <a:bodyPr/>
          <a:lstStyle/>
          <a:p>
            <a:r>
              <a:rPr lang="en-US" dirty="0" smtClean="0"/>
              <a:t>Leadership preparation should include theological and practical aspects before responsibility is transferred.  </a:t>
            </a:r>
            <a:endParaRPr lang="en-US"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1277152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The theological aspect of preparation includes Scriptural and doctrinal understanding.</a:t>
            </a:r>
          </a:p>
          <a:p>
            <a:r>
              <a:rPr lang="en-US" dirty="0" smtClean="0"/>
              <a:t>Scriptural </a:t>
            </a:r>
          </a:p>
          <a:p>
            <a:pPr lvl="1"/>
            <a:r>
              <a:rPr lang="en-US" sz="2000" dirty="0" smtClean="0"/>
              <a:t>Moses to Joshua; Elijah to Elisha; Saul &amp; David, Qualifications for deacons; to name a few</a:t>
            </a:r>
          </a:p>
          <a:p>
            <a:r>
              <a:rPr lang="en-US" dirty="0" smtClean="0"/>
              <a:t>Doctrinal</a:t>
            </a:r>
          </a:p>
          <a:p>
            <a:pPr lvl="1"/>
            <a:r>
              <a:rPr lang="en-US" sz="2000" dirty="0" smtClean="0"/>
              <a:t>Augsburg Confession; Small Catechism; Prayer; to name a few</a:t>
            </a:r>
            <a:endParaRPr lang="en-US" sz="2000" dirty="0"/>
          </a:p>
        </p:txBody>
      </p:sp>
      <p:sp>
        <p:nvSpPr>
          <p:cNvPr id="5" name="Title 1"/>
          <p:cNvSpPr>
            <a:spLocks noGrp="1"/>
          </p:cNvSpPr>
          <p:nvPr>
            <p:ph type="title"/>
          </p:nvPr>
        </p:nvSpPr>
        <p:spPr>
          <a:xfrm>
            <a:off x="0" y="685800"/>
            <a:ext cx="8913813" cy="1341120"/>
          </a:xfrm>
        </p:spPr>
        <p:txBody>
          <a:bodyPr>
            <a:noAutofit/>
          </a:bodyPr>
          <a:lstStyle/>
          <a:p>
            <a:r>
              <a:rPr lang="en-US" sz="4000" dirty="0"/>
              <a:t>Congregational Leadership </a:t>
            </a:r>
            <a:r>
              <a:rPr lang="en-US" sz="4000" dirty="0" smtClean="0"/>
              <a:t>Transition Preparation</a:t>
            </a:r>
            <a:endParaRPr lang="en-US" sz="4000" dirty="0"/>
          </a:p>
        </p:txBody>
      </p:sp>
      <p:sp>
        <p:nvSpPr>
          <p:cNvPr id="6" name="TextBox 5"/>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7" name="TextBox 6"/>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2978547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67871"/>
            <a:ext cx="8913813" cy="1905000"/>
          </a:xfrm>
        </p:spPr>
        <p:txBody>
          <a:bodyPr>
            <a:noAutofit/>
          </a:bodyPr>
          <a:lstStyle/>
          <a:p>
            <a:r>
              <a:rPr lang="en-US" sz="4000" dirty="0"/>
              <a:t>Congregational Leadership </a:t>
            </a:r>
            <a:r>
              <a:rPr lang="en-US" sz="4000" dirty="0" smtClean="0"/>
              <a:t>Transition Preparation</a:t>
            </a:r>
            <a:r>
              <a:rPr lang="en-US" sz="4000" dirty="0" smtClean="0"/>
              <a:t>; Scriptural</a:t>
            </a:r>
            <a:endParaRPr lang="en-US" sz="4000" dirty="0"/>
          </a:p>
        </p:txBody>
      </p:sp>
      <p:sp>
        <p:nvSpPr>
          <p:cNvPr id="3" name="Content Placeholder 2"/>
          <p:cNvSpPr>
            <a:spLocks noGrp="1"/>
          </p:cNvSpPr>
          <p:nvPr>
            <p:ph idx="1"/>
          </p:nvPr>
        </p:nvSpPr>
        <p:spPr>
          <a:xfrm>
            <a:off x="1114424" y="2730033"/>
            <a:ext cx="7610476" cy="3670767"/>
          </a:xfrm>
        </p:spPr>
        <p:txBody>
          <a:bodyPr>
            <a:normAutofit/>
          </a:bodyPr>
          <a:lstStyle/>
          <a:p>
            <a:r>
              <a:rPr lang="en-US" dirty="0">
                <a:latin typeface="Arial" panose="020B0604020202020204" pitchFamily="34" charset="0"/>
                <a:cs typeface="Arial" panose="020B0604020202020204" pitchFamily="34" charset="0"/>
              </a:rPr>
              <a:t>Then ﻿</a:t>
            </a:r>
            <a:r>
              <a:rPr lang="en-US" dirty="0" smtClean="0">
                <a:latin typeface="Arial" panose="020B0604020202020204" pitchFamily="34" charset="0"/>
                <a:cs typeface="Arial" panose="020B0604020202020204" pitchFamily="34" charset="0"/>
              </a:rPr>
              <a:t>Moses </a:t>
            </a:r>
            <a:r>
              <a:rPr lang="en-US" dirty="0">
                <a:latin typeface="Arial" panose="020B0604020202020204" pitchFamily="34" charset="0"/>
                <a:cs typeface="Arial" panose="020B0604020202020204" pitchFamily="34" charset="0"/>
              </a:rPr>
              <a:t>summoned Joshua and said to him in the sight of all Israel, ﻿“Be strong and courageous, for you shall go with this people into the land that the </a:t>
            </a:r>
            <a:r>
              <a:rPr lang="en-US" cap="small" dirty="0">
                <a:latin typeface="Arial" panose="020B0604020202020204" pitchFamily="34" charset="0"/>
                <a:cs typeface="Arial" panose="020B0604020202020204" pitchFamily="34" charset="0"/>
              </a:rPr>
              <a:t>Lord</a:t>
            </a:r>
            <a:r>
              <a:rPr lang="en-US" dirty="0">
                <a:latin typeface="Arial" panose="020B0604020202020204" pitchFamily="34" charset="0"/>
                <a:cs typeface="Arial" panose="020B0604020202020204" pitchFamily="34" charset="0"/>
              </a:rPr>
              <a:t> has sworn to their fathers to give them, and you shall put them in possession of it. </a:t>
            </a:r>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is the </a:t>
            </a:r>
            <a:r>
              <a:rPr lang="en-US" cap="small" dirty="0">
                <a:latin typeface="Arial" panose="020B0604020202020204" pitchFamily="34" charset="0"/>
                <a:cs typeface="Arial" panose="020B0604020202020204" pitchFamily="34" charset="0"/>
              </a:rPr>
              <a:t>Lord</a:t>
            </a:r>
            <a:r>
              <a:rPr lang="en-US" dirty="0">
                <a:latin typeface="Arial" panose="020B0604020202020204" pitchFamily="34" charset="0"/>
                <a:cs typeface="Arial" panose="020B0604020202020204" pitchFamily="34" charset="0"/>
              </a:rPr>
              <a:t> ﻿who goes before you. He will be with you; ﻿he will not leave you or forsake you. ﻿Do not fear or be </a:t>
            </a:r>
            <a:r>
              <a:rPr lang="en-US" dirty="0" smtClean="0">
                <a:latin typeface="Arial" panose="020B0604020202020204" pitchFamily="34" charset="0"/>
                <a:cs typeface="Arial" panose="020B0604020202020204" pitchFamily="34" charset="0"/>
              </a:rPr>
              <a:t>dismayed” (Deuteronomy 31:7-8).</a:t>
            </a:r>
            <a:endParaRPr lang="en-US" dirty="0">
              <a:latin typeface="Arial" panose="020B0604020202020204" pitchFamily="34" charset="0"/>
              <a:cs typeface="Arial" panose="020B0604020202020204" pitchFamily="34" charset="0"/>
            </a:endParaRPr>
          </a:p>
          <a:p>
            <a:endParaRPr lang="en-US"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2715426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67871"/>
            <a:ext cx="8913813" cy="1905000"/>
          </a:xfrm>
        </p:spPr>
        <p:txBody>
          <a:bodyPr>
            <a:noAutofit/>
          </a:bodyPr>
          <a:lstStyle/>
          <a:p>
            <a:r>
              <a:rPr lang="en-US" sz="4000" dirty="0"/>
              <a:t>Congregational Leadership </a:t>
            </a:r>
            <a:r>
              <a:rPr lang="en-US" sz="4000" dirty="0" smtClean="0"/>
              <a:t>Transition Preparation</a:t>
            </a:r>
            <a:r>
              <a:rPr lang="en-US" sz="4000" dirty="0" smtClean="0"/>
              <a:t>; Scriptural</a:t>
            </a:r>
            <a:endParaRPr lang="en-US" sz="4000" dirty="0"/>
          </a:p>
        </p:txBody>
      </p:sp>
      <p:sp>
        <p:nvSpPr>
          <p:cNvPr id="3" name="Content Placeholder 2"/>
          <p:cNvSpPr>
            <a:spLocks noGrp="1"/>
          </p:cNvSpPr>
          <p:nvPr>
            <p:ph idx="1"/>
          </p:nvPr>
        </p:nvSpPr>
        <p:spPr>
          <a:xfrm>
            <a:off x="1114424" y="2882433"/>
            <a:ext cx="7610476" cy="3670767"/>
          </a:xfrm>
        </p:spPr>
        <p:txBody>
          <a:bodyPr>
            <a:normAutofit/>
          </a:bodyPr>
          <a:lstStyle/>
          <a:p>
            <a:r>
              <a:rPr lang="en-US" dirty="0"/>
              <a:t>Now when ﻿the sons of the prophets who were at Jericho saw him opposite them, they said, “The spirit of Elijah rests on Elisha.” And they came to meet him and bowed to the ground before </a:t>
            </a:r>
            <a:r>
              <a:rPr lang="en-US" dirty="0" smtClean="0"/>
              <a:t>him</a:t>
            </a:r>
            <a:r>
              <a:rPr lang="en-US" dirty="0"/>
              <a:t> </a:t>
            </a:r>
            <a:r>
              <a:rPr lang="en-US" dirty="0" smtClean="0"/>
              <a:t>(2 Kings 2:15).</a:t>
            </a:r>
          </a:p>
          <a:p>
            <a:r>
              <a:rPr lang="en-US" dirty="0"/>
              <a:t>And David came to Saul ﻿and entered his service. And Saul loved him greatly, and he became his armor-bearer. </a:t>
            </a:r>
            <a:r>
              <a:rPr lang="en-US" b="1" baseline="30000" dirty="0"/>
              <a:t>22</a:t>
            </a:r>
            <a:r>
              <a:rPr lang="en-US" dirty="0"/>
              <a:t> And Saul sent to Jesse, saying, “Let David remain in my service, for he has found favor in my </a:t>
            </a:r>
            <a:r>
              <a:rPr lang="en-US" dirty="0" smtClean="0"/>
              <a:t>sight” (1 Samuel 16:21-22).</a:t>
            </a:r>
            <a:endParaRPr lang="en-US"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1808868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4424" y="2882433"/>
            <a:ext cx="7610476" cy="3670767"/>
          </a:xfrm>
        </p:spPr>
        <p:txBody>
          <a:bodyPr>
            <a:normAutofit/>
          </a:bodyPr>
          <a:lstStyle/>
          <a:p>
            <a:r>
              <a:rPr lang="en-US" dirty="0"/>
              <a:t>Deacons likewise must be dignified, not double-tongued</a:t>
            </a:r>
            <a:r>
              <a:rPr lang="en-US" dirty="0" smtClean="0"/>
              <a:t>, </a:t>
            </a:r>
            <a:r>
              <a:rPr lang="en-US" dirty="0"/>
              <a:t>﻿not addicted to much wine, ﻿not greedy for dishonest gain. </a:t>
            </a:r>
            <a:r>
              <a:rPr lang="en-US" b="1" baseline="30000" dirty="0"/>
              <a:t>9</a:t>
            </a:r>
            <a:r>
              <a:rPr lang="en-US" dirty="0"/>
              <a:t> They must ﻿hold the mystery of the faith with ﻿a clear conscience. </a:t>
            </a:r>
            <a:r>
              <a:rPr lang="en-US" b="1" baseline="30000" dirty="0"/>
              <a:t>10</a:t>
            </a:r>
            <a:r>
              <a:rPr lang="en-US" dirty="0"/>
              <a:t> And ﻿let them also be tested first; then let them serve as deacons if they prove themselves </a:t>
            </a:r>
            <a:r>
              <a:rPr lang="en-US" dirty="0" smtClean="0"/>
              <a:t>blameless</a:t>
            </a:r>
            <a:r>
              <a:rPr lang="en-US" dirty="0"/>
              <a:t> </a:t>
            </a:r>
            <a:r>
              <a:rPr lang="en-US" dirty="0" smtClean="0"/>
              <a:t>(1 Timothy 3:8-10).</a:t>
            </a:r>
            <a:endParaRPr lang="en-US" dirty="0">
              <a:effectLst/>
            </a:endParaRPr>
          </a:p>
        </p:txBody>
      </p:sp>
      <p:sp>
        <p:nvSpPr>
          <p:cNvPr id="5" name="Title 1"/>
          <p:cNvSpPr>
            <a:spLocks noGrp="1"/>
          </p:cNvSpPr>
          <p:nvPr>
            <p:ph type="title"/>
          </p:nvPr>
        </p:nvSpPr>
        <p:spPr>
          <a:xfrm>
            <a:off x="0" y="667871"/>
            <a:ext cx="8913813" cy="1905000"/>
          </a:xfrm>
        </p:spPr>
        <p:txBody>
          <a:bodyPr>
            <a:noAutofit/>
          </a:bodyPr>
          <a:lstStyle/>
          <a:p>
            <a:r>
              <a:rPr lang="en-US" sz="4000" dirty="0"/>
              <a:t>Congregational Leadership </a:t>
            </a:r>
            <a:r>
              <a:rPr lang="en-US" sz="4000" dirty="0" smtClean="0"/>
              <a:t>Transition Preparation</a:t>
            </a:r>
            <a:r>
              <a:rPr lang="en-US" sz="4000" dirty="0" smtClean="0"/>
              <a:t>; Scriptural</a:t>
            </a:r>
            <a:endParaRPr lang="en-US" sz="4000" dirty="0"/>
          </a:p>
        </p:txBody>
      </p:sp>
      <p:sp>
        <p:nvSpPr>
          <p:cNvPr id="6" name="TextBox 5"/>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7" name="TextBox 6"/>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3206697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67871"/>
            <a:ext cx="8913813" cy="1905000"/>
          </a:xfrm>
        </p:spPr>
        <p:txBody>
          <a:bodyPr>
            <a:noAutofit/>
          </a:bodyPr>
          <a:lstStyle/>
          <a:p>
            <a:r>
              <a:rPr lang="en-US" sz="4000" dirty="0"/>
              <a:t>Congregational Leadership </a:t>
            </a:r>
            <a:r>
              <a:rPr lang="en-US" sz="4000" dirty="0" smtClean="0"/>
              <a:t>Transition Preparation</a:t>
            </a:r>
            <a:r>
              <a:rPr lang="en-US" sz="4000" dirty="0" smtClean="0"/>
              <a:t>; doctrinal</a:t>
            </a:r>
            <a:endParaRPr lang="en-US" sz="4000" dirty="0"/>
          </a:p>
        </p:txBody>
      </p:sp>
      <p:sp>
        <p:nvSpPr>
          <p:cNvPr id="3" name="Content Placeholder 2"/>
          <p:cNvSpPr>
            <a:spLocks noGrp="1"/>
          </p:cNvSpPr>
          <p:nvPr>
            <p:ph idx="1"/>
          </p:nvPr>
        </p:nvSpPr>
        <p:spPr>
          <a:xfrm>
            <a:off x="1114424" y="2730033"/>
            <a:ext cx="7610476" cy="3670767"/>
          </a:xfrm>
        </p:spPr>
        <p:txBody>
          <a:bodyPr>
            <a:normAutofit lnSpcReduction="10000"/>
          </a:bodyPr>
          <a:lstStyle/>
          <a:p>
            <a:r>
              <a:rPr lang="en-US" dirty="0" smtClean="0"/>
              <a:t>(The one, holy Christian Church) is the assembly of all believers among whom the gospel is purely preached and the holy sacraments are administered according to the gospel. (AC VII; Kolb/</a:t>
            </a:r>
            <a:r>
              <a:rPr lang="en-US" dirty="0" err="1" smtClean="0"/>
              <a:t>Wengert</a:t>
            </a:r>
            <a:r>
              <a:rPr lang="en-US" dirty="0" smtClean="0"/>
              <a:t>)</a:t>
            </a:r>
          </a:p>
          <a:p>
            <a:r>
              <a:rPr lang="en-US" dirty="0" smtClean="0"/>
              <a:t>Our churches teach that ceremonies ought to be observed that may be observed without sin. Also, ceremonies and other practices that are profitable for tranquility and good order in the church ought to be observed.  Yet, the people are taught that consciences are not to be burdened as though observing such things was necessary for salvation [Colossians 2:16-17] (AC XV).</a:t>
            </a:r>
            <a:endParaRPr lang="en-US" dirty="0"/>
          </a:p>
        </p:txBody>
      </p:sp>
      <p:sp>
        <p:nvSpPr>
          <p:cNvPr id="5" name="TextBox 4"/>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6" name="TextBox 5"/>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1424196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4424" y="2730033"/>
            <a:ext cx="7610476" cy="3670767"/>
          </a:xfrm>
        </p:spPr>
        <p:txBody>
          <a:bodyPr>
            <a:normAutofit/>
          </a:bodyPr>
          <a:lstStyle/>
          <a:p>
            <a:r>
              <a:rPr lang="en-US" dirty="0" smtClean="0"/>
              <a:t>Teach them first of all these parts:  The Ten Commandments, The Lord’s Prayer, The Creed, and so on, according to the text, word for word, so that they too, can repeat it in the same way after you and commit it to memory (SC, Preface; 10).</a:t>
            </a:r>
          </a:p>
          <a:p>
            <a:r>
              <a:rPr lang="en-US" dirty="0"/>
              <a:t>Rejoice always, </a:t>
            </a:r>
            <a:r>
              <a:rPr lang="en-US" b="1" baseline="30000" dirty="0"/>
              <a:t>17</a:t>
            </a:r>
            <a:r>
              <a:rPr lang="en-US" dirty="0"/>
              <a:t> ﻿pray without ceasing, </a:t>
            </a:r>
            <a:r>
              <a:rPr lang="en-US" b="1" baseline="30000" dirty="0"/>
              <a:t>18</a:t>
            </a:r>
            <a:r>
              <a:rPr lang="en-US" dirty="0"/>
              <a:t> ﻿give thanks in all circumstances; for this is the will of God in Christ Jesus for </a:t>
            </a:r>
            <a:r>
              <a:rPr lang="en-US" dirty="0" smtClean="0"/>
              <a:t>you</a:t>
            </a:r>
            <a:r>
              <a:rPr lang="en-US" dirty="0"/>
              <a:t> </a:t>
            </a:r>
            <a:r>
              <a:rPr lang="en-US" dirty="0" smtClean="0"/>
              <a:t>(1 Thessalonians 5:16-18).</a:t>
            </a:r>
            <a:endParaRPr lang="en-US" dirty="0"/>
          </a:p>
        </p:txBody>
      </p:sp>
      <p:sp>
        <p:nvSpPr>
          <p:cNvPr id="5" name="Title 1"/>
          <p:cNvSpPr>
            <a:spLocks noGrp="1"/>
          </p:cNvSpPr>
          <p:nvPr>
            <p:ph type="title"/>
          </p:nvPr>
        </p:nvSpPr>
        <p:spPr>
          <a:xfrm>
            <a:off x="0" y="667871"/>
            <a:ext cx="8913813" cy="1905000"/>
          </a:xfrm>
        </p:spPr>
        <p:txBody>
          <a:bodyPr>
            <a:noAutofit/>
          </a:bodyPr>
          <a:lstStyle/>
          <a:p>
            <a:r>
              <a:rPr lang="en-US" sz="4000" dirty="0"/>
              <a:t>Congregational Leadership </a:t>
            </a:r>
            <a:r>
              <a:rPr lang="en-US" sz="4000" dirty="0" smtClean="0"/>
              <a:t>Transition Preparation</a:t>
            </a:r>
            <a:r>
              <a:rPr lang="en-US" sz="4000" dirty="0" smtClean="0"/>
              <a:t>; doctrinal</a:t>
            </a:r>
            <a:endParaRPr lang="en-US" sz="4000" dirty="0"/>
          </a:p>
        </p:txBody>
      </p:sp>
      <p:sp>
        <p:nvSpPr>
          <p:cNvPr id="6" name="TextBox 5"/>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7" name="TextBox 6"/>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596516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72633"/>
            <a:ext cx="8913813" cy="1828800"/>
          </a:xfrm>
        </p:spPr>
        <p:txBody>
          <a:bodyPr>
            <a:noAutofit/>
          </a:bodyPr>
          <a:lstStyle/>
          <a:p>
            <a:r>
              <a:rPr lang="en-US" sz="4000" dirty="0"/>
              <a:t>Congregational Leadership </a:t>
            </a:r>
            <a:r>
              <a:rPr lang="en-US" sz="4000" dirty="0" smtClean="0"/>
              <a:t>Transition Preparation</a:t>
            </a:r>
            <a:r>
              <a:rPr lang="en-US" sz="4000" dirty="0" smtClean="0"/>
              <a:t>; Practical</a:t>
            </a:r>
            <a:endParaRPr lang="en-US" sz="4000" dirty="0"/>
          </a:p>
        </p:txBody>
      </p:sp>
      <p:sp>
        <p:nvSpPr>
          <p:cNvPr id="3" name="Content Placeholder 2"/>
          <p:cNvSpPr>
            <a:spLocks noGrp="1"/>
          </p:cNvSpPr>
          <p:nvPr>
            <p:ph idx="1"/>
          </p:nvPr>
        </p:nvSpPr>
        <p:spPr>
          <a:xfrm>
            <a:off x="304800" y="2577633"/>
            <a:ext cx="8420100" cy="3670767"/>
          </a:xfrm>
        </p:spPr>
        <p:txBody>
          <a:bodyPr>
            <a:noAutofit/>
          </a:bodyPr>
          <a:lstStyle/>
          <a:p>
            <a:r>
              <a:rPr lang="en-US" sz="1700" dirty="0" smtClean="0"/>
              <a:t>Some changes may be necessary</a:t>
            </a:r>
          </a:p>
          <a:p>
            <a:r>
              <a:rPr lang="en-US" sz="1700" dirty="0" smtClean="0"/>
              <a:t>Schedules to accommodate new leaders may require changing from past norms.</a:t>
            </a:r>
          </a:p>
          <a:p>
            <a:r>
              <a:rPr lang="en-US" sz="1700" dirty="0" smtClean="0"/>
              <a:t>New leaders may need to be made aware of time constraints, adherence to agendas, how to properly conduct a meeting, etc.</a:t>
            </a:r>
          </a:p>
          <a:p>
            <a:r>
              <a:rPr lang="en-US" sz="1700" dirty="0" smtClean="0"/>
              <a:t>Sharing of responsibilities and authority may help to facilitate continuity.</a:t>
            </a:r>
          </a:p>
          <a:p>
            <a:r>
              <a:rPr lang="en-US" sz="1700" dirty="0" smtClean="0"/>
              <a:t>Newly documenting responsibilities by position can help clarify how things get done.</a:t>
            </a:r>
          </a:p>
          <a:p>
            <a:r>
              <a:rPr lang="en-US" sz="1700" dirty="0" smtClean="0"/>
              <a:t>Ministry in today’s world pushes leaders to be creative as they think </a:t>
            </a:r>
            <a:r>
              <a:rPr lang="en-US" sz="1700" b="1" i="1" dirty="0" smtClean="0"/>
              <a:t>“outside the box.”</a:t>
            </a:r>
            <a:endParaRPr lang="en-US" sz="1700" b="1" i="1"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559817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72633"/>
            <a:ext cx="8913813" cy="1200056"/>
          </a:xfrm>
        </p:spPr>
        <p:txBody>
          <a:bodyPr>
            <a:noAutofit/>
          </a:bodyPr>
          <a:lstStyle/>
          <a:p>
            <a:r>
              <a:rPr lang="en-US" sz="4000" dirty="0"/>
              <a:t>Congregational Leadership Transition</a:t>
            </a:r>
          </a:p>
        </p:txBody>
      </p:sp>
      <p:sp>
        <p:nvSpPr>
          <p:cNvPr id="3" name="Content Placeholder 2"/>
          <p:cNvSpPr>
            <a:spLocks noGrp="1"/>
          </p:cNvSpPr>
          <p:nvPr>
            <p:ph idx="1"/>
          </p:nvPr>
        </p:nvSpPr>
        <p:spPr>
          <a:xfrm>
            <a:off x="1114424" y="2120433"/>
            <a:ext cx="7610476" cy="3670767"/>
          </a:xfrm>
        </p:spPr>
        <p:txBody>
          <a:bodyPr>
            <a:noAutofit/>
          </a:bodyPr>
          <a:lstStyle/>
          <a:p>
            <a:r>
              <a:rPr lang="en-US" dirty="0" smtClean="0"/>
              <a:t>Goals of Leadership Transition</a:t>
            </a:r>
          </a:p>
          <a:p>
            <a:pPr lvl="1"/>
            <a:r>
              <a:rPr lang="en-US" sz="2000" dirty="0" smtClean="0"/>
              <a:t>Assist the Pastor in equipping the saints for mission and ministry.</a:t>
            </a:r>
          </a:p>
          <a:p>
            <a:pPr lvl="1"/>
            <a:r>
              <a:rPr lang="en-US" sz="2000" dirty="0" smtClean="0"/>
              <a:t>Lay leaders actively sharing the Gospel in ministry with Jesus every day.</a:t>
            </a:r>
          </a:p>
          <a:p>
            <a:pPr lvl="1"/>
            <a:r>
              <a:rPr lang="en-US" sz="2000" dirty="0" smtClean="0"/>
              <a:t>Recognizing that the Church is “one body with many members” (1 Corinthians 12).  All gifts are worthy and useful.</a:t>
            </a:r>
          </a:p>
          <a:p>
            <a:pPr lvl="1"/>
            <a:r>
              <a:rPr lang="en-US" sz="2000" dirty="0" smtClean="0"/>
              <a:t>Continuity of service to others in conjunction with the maintenance and use of congregational assets.</a:t>
            </a:r>
          </a:p>
          <a:p>
            <a:pPr lvl="1"/>
            <a:r>
              <a:rPr lang="en-US" sz="2000" dirty="0" smtClean="0"/>
              <a:t>That all things be done decently and in order (I Corinthians 14:40)</a:t>
            </a:r>
            <a:endParaRPr lang="en-US" sz="2000"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3411896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913813" cy="1200056"/>
          </a:xfrm>
        </p:spPr>
        <p:txBody>
          <a:bodyPr>
            <a:noAutofit/>
          </a:bodyPr>
          <a:lstStyle/>
          <a:p>
            <a:r>
              <a:rPr lang="en-US" sz="4000" dirty="0"/>
              <a:t>Congregational Leadership Transition</a:t>
            </a:r>
          </a:p>
        </p:txBody>
      </p:sp>
      <p:sp>
        <p:nvSpPr>
          <p:cNvPr id="3" name="Content Placeholder 2"/>
          <p:cNvSpPr>
            <a:spLocks noGrp="1"/>
          </p:cNvSpPr>
          <p:nvPr>
            <p:ph idx="1"/>
          </p:nvPr>
        </p:nvSpPr>
        <p:spPr>
          <a:xfrm>
            <a:off x="1114424" y="2209800"/>
            <a:ext cx="7610476" cy="3670767"/>
          </a:xfrm>
        </p:spPr>
        <p:txBody>
          <a:bodyPr>
            <a:normAutofit/>
          </a:bodyPr>
          <a:lstStyle/>
          <a:p>
            <a:r>
              <a:rPr lang="en-US" dirty="0" smtClean="0"/>
              <a:t>Challenges</a:t>
            </a:r>
          </a:p>
          <a:p>
            <a:pPr lvl="1"/>
            <a:r>
              <a:rPr lang="en-US" sz="2000" dirty="0" smtClean="0"/>
              <a:t>One size does not fit all.  Specifics of leadership transition depend on both current and future leaders working together for the benefit of the kingdom.</a:t>
            </a:r>
          </a:p>
          <a:p>
            <a:pPr lvl="1"/>
            <a:r>
              <a:rPr lang="en-US" sz="2000" dirty="0" smtClean="0"/>
              <a:t>Affluent and struggling congregations all face a world that is fallen and darkened by sin, death and the devil.</a:t>
            </a:r>
            <a:endParaRPr lang="en-US" sz="2000"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3505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72633"/>
            <a:ext cx="8913813" cy="1123856"/>
          </a:xfrm>
        </p:spPr>
        <p:txBody>
          <a:bodyPr>
            <a:noAutofit/>
          </a:bodyPr>
          <a:lstStyle/>
          <a:p>
            <a:r>
              <a:rPr lang="en-US" sz="4000" dirty="0"/>
              <a:t>Congregational Leadership Transition</a:t>
            </a:r>
          </a:p>
        </p:txBody>
      </p:sp>
      <p:sp>
        <p:nvSpPr>
          <p:cNvPr id="3" name="Content Placeholder 2"/>
          <p:cNvSpPr>
            <a:spLocks noGrp="1"/>
          </p:cNvSpPr>
          <p:nvPr>
            <p:ph idx="1"/>
          </p:nvPr>
        </p:nvSpPr>
        <p:spPr>
          <a:xfrm>
            <a:off x="990600" y="1891833"/>
            <a:ext cx="7734300" cy="3670767"/>
          </a:xfrm>
        </p:spPr>
        <p:txBody>
          <a:bodyPr>
            <a:noAutofit/>
          </a:bodyPr>
          <a:lstStyle/>
          <a:p>
            <a:r>
              <a:rPr lang="en-US" sz="1900" dirty="0" smtClean="0"/>
              <a:t>Challenges</a:t>
            </a:r>
          </a:p>
          <a:p>
            <a:pPr lvl="1"/>
            <a:r>
              <a:rPr lang="en-US" sz="1900" dirty="0" smtClean="0"/>
              <a:t>Generational leaders (current or new) can be their own worst enemy  </a:t>
            </a:r>
          </a:p>
          <a:p>
            <a:pPr lvl="1"/>
            <a:r>
              <a:rPr lang="en-US" sz="1900" dirty="0" smtClean="0"/>
              <a:t>Overactive families</a:t>
            </a:r>
          </a:p>
          <a:p>
            <a:pPr lvl="1"/>
            <a:r>
              <a:rPr lang="en-US" sz="1900" dirty="0" smtClean="0"/>
              <a:t>Resistance to change when change is necessary</a:t>
            </a:r>
          </a:p>
          <a:p>
            <a:pPr lvl="1"/>
            <a:r>
              <a:rPr lang="en-US" sz="1900" dirty="0" smtClean="0"/>
              <a:t>The need to get new people involved</a:t>
            </a:r>
          </a:p>
          <a:p>
            <a:pPr lvl="1"/>
            <a:r>
              <a:rPr lang="en-US" sz="1900" dirty="0" smtClean="0"/>
              <a:t>The resistance to new people getting involved</a:t>
            </a:r>
          </a:p>
          <a:p>
            <a:pPr lvl="1"/>
            <a:r>
              <a:rPr lang="en-US" sz="1900" dirty="0" smtClean="0"/>
              <a:t>Budgets, attendance, attrition, fear for the future </a:t>
            </a:r>
          </a:p>
          <a:p>
            <a:pPr lvl="1"/>
            <a:r>
              <a:rPr lang="en-US" sz="1900" dirty="0" smtClean="0"/>
              <a:t>Outdated Constitution &amp; By-Laws</a:t>
            </a:r>
          </a:p>
          <a:p>
            <a:pPr lvl="1"/>
            <a:r>
              <a:rPr lang="en-US" sz="1900" dirty="0" smtClean="0"/>
              <a:t>Accomplishing a gradual and consistent handing off of leadership responsibilities</a:t>
            </a:r>
          </a:p>
          <a:p>
            <a:pPr lvl="1"/>
            <a:r>
              <a:rPr lang="en-US" sz="1900" dirty="0" smtClean="0"/>
              <a:t>Develop trust between generations recognizing the distinctions within generational  models</a:t>
            </a:r>
            <a:endParaRPr lang="en-US" sz="1900"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3904340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linds(horizont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linds(horizontal)">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0" y="685800"/>
            <a:ext cx="7848600" cy="838200"/>
          </a:xfrm>
        </p:spPr>
        <p:txBody>
          <a:bodyPr lIns="0">
            <a:noAutofit/>
          </a:bodyPr>
          <a:lstStyle/>
          <a:p>
            <a:pPr algn="ctr" eaLnBrk="1" hangingPunct="1">
              <a:defRPr/>
            </a:pPr>
            <a:r>
              <a:rPr lang="en-US" altLang="en-US" dirty="0" smtClean="0">
                <a:latin typeface="Chaucer" pitchFamily="2" charset="0"/>
              </a:rPr>
              <a:t>One</a:t>
            </a:r>
            <a:r>
              <a:rPr lang="en-US" altLang="en-US" dirty="0">
                <a:latin typeface="Chaucer" pitchFamily="2" charset="0"/>
              </a:rPr>
              <a:t> </a:t>
            </a:r>
            <a:r>
              <a:rPr lang="en-US" altLang="en-US" dirty="0" smtClean="0">
                <a:latin typeface="Arial" charset="0"/>
              </a:rPr>
              <a:t>Church</a:t>
            </a:r>
            <a:r>
              <a:rPr lang="en-US" altLang="en-US" dirty="0" smtClean="0"/>
              <a:t> </a:t>
            </a:r>
            <a:r>
              <a:rPr lang="en-US" altLang="en-US" dirty="0" smtClean="0">
                <a:latin typeface="Caesar" pitchFamily="2" charset="0"/>
              </a:rPr>
              <a:t>Four</a:t>
            </a:r>
            <a:r>
              <a:rPr lang="en-US" altLang="en-US" dirty="0" smtClean="0"/>
              <a:t> Generations</a:t>
            </a:r>
          </a:p>
        </p:txBody>
      </p:sp>
      <p:pic>
        <p:nvPicPr>
          <p:cNvPr id="71684" name="Picture 4" descr="image1"/>
          <p:cNvPicPr>
            <a:picLocks noGrp="1" noChangeAspect="1" noChangeArrowheads="1"/>
          </p:cNvPicPr>
          <p:nvPr>
            <p:ph idx="1"/>
          </p:nvPr>
        </p:nvPicPr>
        <p:blipFill rotWithShape="1">
          <a:blip r:embed="rId3" cstate="print"/>
          <a:srcRect l="5596" t="6876" r="9143" b="9875"/>
          <a:stretch/>
        </p:blipFill>
        <p:spPr>
          <a:xfrm>
            <a:off x="1660076" y="1600200"/>
            <a:ext cx="5823849" cy="4756961"/>
          </a:xfrm>
          <a:noFill/>
        </p:spPr>
      </p:pic>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71684"/>
                                        </p:tgtEl>
                                        <p:attrNameLst>
                                          <p:attrName>style.visibility</p:attrName>
                                        </p:attrNameLst>
                                      </p:cBhvr>
                                      <p:to>
                                        <p:strVal val="visible"/>
                                      </p:to>
                                    </p:set>
                                    <p:animEffect transition="in" filter="diamond(in)">
                                      <p:cBhvr>
                                        <p:cTn id="7" dur="2000"/>
                                        <p:tgtEl>
                                          <p:spTgt spid="71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0" y="457200"/>
            <a:ext cx="8913813" cy="914400"/>
          </a:xfrm>
        </p:spPr>
        <p:txBody>
          <a:bodyPr>
            <a:normAutofit/>
          </a:bodyPr>
          <a:lstStyle/>
          <a:p>
            <a:pPr eaLnBrk="1" hangingPunct="1">
              <a:defRPr/>
            </a:pPr>
            <a:r>
              <a:rPr lang="en-US" altLang="en-US" sz="4000" dirty="0" smtClean="0"/>
              <a:t>Generational Diversity</a:t>
            </a:r>
          </a:p>
        </p:txBody>
      </p:sp>
      <p:sp>
        <p:nvSpPr>
          <p:cNvPr id="7171" name="Rectangle 10"/>
          <p:cNvSpPr>
            <a:spLocks noChangeArrowheads="1"/>
          </p:cNvSpPr>
          <p:nvPr/>
        </p:nvSpPr>
        <p:spPr bwMode="auto">
          <a:xfrm>
            <a:off x="0" y="0"/>
            <a:ext cx="1439863" cy="0"/>
          </a:xfrm>
          <a:prstGeom prst="rect">
            <a:avLst/>
          </a:prstGeom>
          <a:noFill/>
          <a:ln w="9525">
            <a:noFill/>
            <a:miter lim="800000"/>
            <a:headEnd/>
            <a:tailEnd/>
          </a:ln>
          <a:effectLst/>
        </p:spPr>
        <p:txBody>
          <a:bodyPr wrap="none">
            <a:spAutoFit/>
          </a:bodyPr>
          <a:lstStyle/>
          <a:p>
            <a:endParaRPr lang="en-US" altLang="en-US"/>
          </a:p>
        </p:txBody>
      </p:sp>
      <p:sp>
        <p:nvSpPr>
          <p:cNvPr id="7172" name="Rectangle 12"/>
          <p:cNvSpPr>
            <a:spLocks noChangeArrowheads="1"/>
          </p:cNvSpPr>
          <p:nvPr/>
        </p:nvSpPr>
        <p:spPr bwMode="auto">
          <a:xfrm>
            <a:off x="0" y="0"/>
            <a:ext cx="1600200" cy="0"/>
          </a:xfrm>
          <a:prstGeom prst="rect">
            <a:avLst/>
          </a:prstGeom>
          <a:noFill/>
          <a:ln w="9525">
            <a:noFill/>
            <a:miter lim="800000"/>
            <a:headEnd/>
            <a:tailEnd/>
          </a:ln>
          <a:effectLst/>
        </p:spPr>
        <p:txBody>
          <a:bodyPr wrap="none">
            <a:spAutoFit/>
          </a:bodyPr>
          <a:lstStyle/>
          <a:p>
            <a:endParaRPr lang="en-US" altLang="en-US"/>
          </a:p>
        </p:txBody>
      </p:sp>
      <p:sp>
        <p:nvSpPr>
          <p:cNvPr id="7173" name="Rectangle 14"/>
          <p:cNvSpPr>
            <a:spLocks noChangeArrowheads="1"/>
          </p:cNvSpPr>
          <p:nvPr/>
        </p:nvSpPr>
        <p:spPr bwMode="auto">
          <a:xfrm>
            <a:off x="0" y="0"/>
            <a:ext cx="914400" cy="0"/>
          </a:xfrm>
          <a:prstGeom prst="rect">
            <a:avLst/>
          </a:prstGeom>
          <a:noFill/>
          <a:ln w="9525">
            <a:noFill/>
            <a:miter lim="800000"/>
            <a:headEnd/>
            <a:tailEnd/>
          </a:ln>
          <a:effectLst/>
        </p:spPr>
        <p:txBody>
          <a:bodyPr wrap="none">
            <a:spAutoFit/>
          </a:bodyPr>
          <a:lstStyle/>
          <a:p>
            <a:endParaRPr lang="en-US" altLang="en-US"/>
          </a:p>
        </p:txBody>
      </p:sp>
      <p:sp>
        <p:nvSpPr>
          <p:cNvPr id="7174" name="Rectangle 16"/>
          <p:cNvSpPr>
            <a:spLocks noChangeArrowheads="1"/>
          </p:cNvSpPr>
          <p:nvPr/>
        </p:nvSpPr>
        <p:spPr bwMode="auto">
          <a:xfrm>
            <a:off x="0" y="0"/>
            <a:ext cx="1668463" cy="0"/>
          </a:xfrm>
          <a:prstGeom prst="rect">
            <a:avLst/>
          </a:prstGeom>
          <a:noFill/>
          <a:ln w="9525">
            <a:noFill/>
            <a:miter lim="800000"/>
            <a:headEnd/>
            <a:tailEnd/>
          </a:ln>
          <a:effectLst/>
        </p:spPr>
        <p:txBody>
          <a:bodyPr wrap="none">
            <a:spAutoFit/>
          </a:bodyPr>
          <a:lstStyle/>
          <a:p>
            <a:endParaRPr lang="en-US" altLang="en-US"/>
          </a:p>
        </p:txBody>
      </p:sp>
      <p:sp>
        <p:nvSpPr>
          <p:cNvPr id="8" name="TextBox 7"/>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9" name="TextBox 8"/>
          <p:cNvSpPr txBox="1"/>
          <p:nvPr/>
        </p:nvSpPr>
        <p:spPr>
          <a:xfrm>
            <a:off x="0" y="6488668"/>
            <a:ext cx="9144000" cy="369332"/>
          </a:xfrm>
          <a:prstGeom prst="rect">
            <a:avLst/>
          </a:prstGeom>
          <a:solidFill>
            <a:schemeClr val="bg1"/>
          </a:solidFill>
        </p:spPr>
        <p:txBody>
          <a:bodyPr wrap="square" rtlCol="0">
            <a:spAutoFit/>
          </a:bodyPr>
          <a:lstStyle/>
          <a:p>
            <a:endParaRPr lang="en-US"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4277200608"/>
              </p:ext>
            </p:extLst>
          </p:nvPr>
        </p:nvGraphicFramePr>
        <p:xfrm>
          <a:off x="847724" y="1447800"/>
          <a:ext cx="7610476" cy="5313680"/>
        </p:xfrm>
        <a:graphic>
          <a:graphicData uri="http://schemas.openxmlformats.org/drawingml/2006/table">
            <a:tbl>
              <a:tblPr firstRow="1" bandRow="1">
                <a:tableStyleId>{5C22544A-7EE6-4342-B048-85BDC9FD1C3A}</a:tableStyleId>
              </a:tblPr>
              <a:tblGrid>
                <a:gridCol w="1902619"/>
                <a:gridCol w="1902619"/>
                <a:gridCol w="1902619"/>
                <a:gridCol w="1902619"/>
              </a:tblGrid>
              <a:tr h="370840">
                <a:tc>
                  <a:txBody>
                    <a:bodyPr/>
                    <a:lstStyle/>
                    <a:p>
                      <a:pPr algn="ctr"/>
                      <a:r>
                        <a:rPr lang="en-US" dirty="0" smtClean="0"/>
                        <a:t>Youth</a:t>
                      </a:r>
                    </a:p>
                    <a:p>
                      <a:pPr algn="ctr"/>
                      <a:r>
                        <a:rPr lang="en-US" dirty="0" smtClean="0"/>
                        <a:t>(0-25)</a:t>
                      </a:r>
                    </a:p>
                    <a:p>
                      <a:pPr algn="ctr"/>
                      <a:r>
                        <a:rPr lang="en-US" dirty="0" smtClean="0"/>
                        <a:t>Generation X</a:t>
                      </a:r>
                    </a:p>
                    <a:p>
                      <a:pPr algn="ctr"/>
                      <a:r>
                        <a:rPr lang="en-US" dirty="0" err="1" smtClean="0"/>
                        <a:t>Postmoderns</a:t>
                      </a:r>
                      <a:endParaRPr lang="en-US" dirty="0"/>
                    </a:p>
                  </a:txBody>
                  <a:tcPr anchor="ctr"/>
                </a:tc>
                <a:tc>
                  <a:txBody>
                    <a:bodyPr/>
                    <a:lstStyle/>
                    <a:p>
                      <a:pPr algn="ctr"/>
                      <a:r>
                        <a:rPr lang="en-US" dirty="0" smtClean="0"/>
                        <a:t>Young Adults</a:t>
                      </a:r>
                    </a:p>
                    <a:p>
                      <a:pPr algn="ctr"/>
                      <a:r>
                        <a:rPr lang="en-US" dirty="0" smtClean="0"/>
                        <a:t>(26-44)</a:t>
                      </a:r>
                    </a:p>
                    <a:p>
                      <a:pPr algn="ctr"/>
                      <a:r>
                        <a:rPr lang="en-US" dirty="0" smtClean="0"/>
                        <a:t>Generation Next</a:t>
                      </a:r>
                    </a:p>
                    <a:p>
                      <a:pPr algn="ctr"/>
                      <a:r>
                        <a:rPr lang="en-US" dirty="0" smtClean="0"/>
                        <a:t>Busters</a:t>
                      </a:r>
                      <a:endParaRPr lang="en-US" dirty="0"/>
                    </a:p>
                  </a:txBody>
                  <a:tcPr anchor="ctr"/>
                </a:tc>
                <a:tc>
                  <a:txBody>
                    <a:bodyPr/>
                    <a:lstStyle/>
                    <a:p>
                      <a:pPr algn="ctr"/>
                      <a:r>
                        <a:rPr lang="en-US" dirty="0" smtClean="0"/>
                        <a:t>Midlife</a:t>
                      </a:r>
                    </a:p>
                    <a:p>
                      <a:pPr algn="ctr"/>
                      <a:r>
                        <a:rPr lang="en-US" dirty="0" smtClean="0"/>
                        <a:t>(45-64)</a:t>
                      </a:r>
                    </a:p>
                    <a:p>
                      <a:pPr algn="ctr"/>
                      <a:r>
                        <a:rPr lang="en-US" dirty="0" smtClean="0"/>
                        <a:t>Builders</a:t>
                      </a:r>
                      <a:endParaRPr lang="en-US" dirty="0"/>
                    </a:p>
                  </a:txBody>
                  <a:tcPr anchor="ctr"/>
                </a:tc>
                <a:tc>
                  <a:txBody>
                    <a:bodyPr/>
                    <a:lstStyle/>
                    <a:p>
                      <a:pPr algn="ctr"/>
                      <a:r>
                        <a:rPr lang="en-US" dirty="0" smtClean="0"/>
                        <a:t>Elderly</a:t>
                      </a:r>
                    </a:p>
                    <a:p>
                      <a:pPr algn="ctr"/>
                      <a:r>
                        <a:rPr lang="en-US" dirty="0" smtClean="0"/>
                        <a:t>(65-over)</a:t>
                      </a:r>
                    </a:p>
                    <a:p>
                      <a:pPr algn="ctr"/>
                      <a:r>
                        <a:rPr lang="en-US" dirty="0" smtClean="0"/>
                        <a:t>Matures</a:t>
                      </a:r>
                    </a:p>
                    <a:p>
                      <a:pPr algn="ctr"/>
                      <a:r>
                        <a:rPr lang="en-US" dirty="0" smtClean="0"/>
                        <a:t>Traditionalists</a:t>
                      </a:r>
                      <a:endParaRPr lang="en-US" dirty="0"/>
                    </a:p>
                  </a:txBody>
                  <a:tcPr anchor="ctr"/>
                </a:tc>
              </a:tr>
              <a:tr h="370840">
                <a:tc>
                  <a:txBody>
                    <a:bodyPr/>
                    <a:lstStyle/>
                    <a:p>
                      <a:pPr algn="ctr"/>
                      <a:r>
                        <a:rPr lang="en-US" dirty="0" err="1" smtClean="0"/>
                        <a:t>Millenials</a:t>
                      </a:r>
                      <a:endParaRPr lang="en-US" dirty="0"/>
                    </a:p>
                  </a:txBody>
                  <a:tcPr anchor="ctr"/>
                </a:tc>
                <a:tc>
                  <a:txBody>
                    <a:bodyPr/>
                    <a:lstStyle/>
                    <a:p>
                      <a:pPr algn="ctr"/>
                      <a:r>
                        <a:rPr lang="en-US" dirty="0" smtClean="0"/>
                        <a:t>MTV Generation</a:t>
                      </a:r>
                      <a:endParaRPr lang="en-US" dirty="0"/>
                    </a:p>
                  </a:txBody>
                  <a:tcPr anchor="ctr"/>
                </a:tc>
                <a:tc>
                  <a:txBody>
                    <a:bodyPr/>
                    <a:lstStyle/>
                    <a:p>
                      <a:pPr algn="ctr"/>
                      <a:endParaRPr lang="en-US" dirty="0"/>
                    </a:p>
                  </a:txBody>
                  <a:tcPr anchor="ctr"/>
                </a:tc>
                <a:tc>
                  <a:txBody>
                    <a:bodyPr/>
                    <a:lstStyle/>
                    <a:p>
                      <a:pPr algn="ctr"/>
                      <a:r>
                        <a:rPr lang="en-US" dirty="0" smtClean="0"/>
                        <a:t>GI Generation</a:t>
                      </a:r>
                      <a:endParaRPr lang="en-US" dirty="0"/>
                    </a:p>
                  </a:txBody>
                  <a:tcPr anchor="ctr"/>
                </a:tc>
              </a:tr>
              <a:tr h="370840">
                <a:tc>
                  <a:txBody>
                    <a:bodyPr/>
                    <a:lstStyle/>
                    <a:p>
                      <a:pPr algn="ctr"/>
                      <a:r>
                        <a:rPr lang="en-US" dirty="0" smtClean="0"/>
                        <a:t>Echo</a:t>
                      </a:r>
                      <a:r>
                        <a:rPr lang="en-US" baseline="0" dirty="0" smtClean="0"/>
                        <a:t> Boomers</a:t>
                      </a:r>
                      <a:endParaRPr lang="en-US" dirty="0"/>
                    </a:p>
                  </a:txBody>
                  <a:tcPr anchor="ctr"/>
                </a:tc>
                <a:tc>
                  <a:txBody>
                    <a:bodyPr/>
                    <a:lstStyle/>
                    <a:p>
                      <a:pPr algn="ctr"/>
                      <a:endParaRPr lang="en-US" dirty="0"/>
                    </a:p>
                  </a:txBody>
                  <a:tcPr anchor="ctr"/>
                </a:tc>
                <a:tc>
                  <a:txBody>
                    <a:bodyPr/>
                    <a:lstStyle/>
                    <a:p>
                      <a:pPr algn="ctr"/>
                      <a:endParaRPr lang="en-US" dirty="0"/>
                    </a:p>
                  </a:txBody>
                  <a:tcPr anchor="ctr"/>
                </a:tc>
                <a:tc>
                  <a:txBody>
                    <a:bodyPr/>
                    <a:lstStyle/>
                    <a:p>
                      <a:pPr algn="ctr"/>
                      <a:r>
                        <a:rPr lang="en-US" dirty="0" smtClean="0"/>
                        <a:t>Seniors</a:t>
                      </a:r>
                      <a:endParaRPr lang="en-US" dirty="0"/>
                    </a:p>
                  </a:txBody>
                  <a:tcPr anchor="ctr"/>
                </a:tc>
              </a:tr>
              <a:tr h="370840">
                <a:tc>
                  <a:txBody>
                    <a:bodyPr/>
                    <a:lstStyle/>
                    <a:p>
                      <a:pPr algn="ctr"/>
                      <a:r>
                        <a:rPr lang="en-US" dirty="0" smtClean="0"/>
                        <a:t>Gamers</a:t>
                      </a:r>
                    </a:p>
                    <a:p>
                      <a:pPr algn="ctr"/>
                      <a:r>
                        <a:rPr lang="en-US" dirty="0" smtClean="0"/>
                        <a:t>Generation Z</a:t>
                      </a:r>
                      <a:endParaRPr lang="en-US" dirty="0"/>
                    </a:p>
                  </a:txBody>
                  <a:tcPr anchor="ctr"/>
                </a:tc>
                <a:tc>
                  <a:txBody>
                    <a:bodyPr/>
                    <a:lstStyle/>
                    <a:p>
                      <a:pPr algn="ctr"/>
                      <a:endParaRPr lang="en-US" dirty="0"/>
                    </a:p>
                  </a:txBody>
                  <a:tcPr anchor="ctr"/>
                </a:tc>
                <a:tc>
                  <a:txBody>
                    <a:bodyPr/>
                    <a:lstStyle/>
                    <a:p>
                      <a:pPr algn="ctr"/>
                      <a:endParaRPr lang="en-US" dirty="0"/>
                    </a:p>
                  </a:txBody>
                  <a:tcPr anchor="ctr"/>
                </a:tc>
                <a:tc>
                  <a:txBody>
                    <a:bodyPr/>
                    <a:lstStyle/>
                    <a:p>
                      <a:pPr algn="ctr"/>
                      <a:r>
                        <a:rPr lang="en-US" dirty="0" smtClean="0"/>
                        <a:t>Veterans</a:t>
                      </a:r>
                    </a:p>
                    <a:p>
                      <a:pPr algn="ctr"/>
                      <a:r>
                        <a:rPr lang="en-US" dirty="0" smtClean="0"/>
                        <a:t>Post War</a:t>
                      </a:r>
                      <a:endParaRPr lang="en-US" dirty="0"/>
                    </a:p>
                  </a:txBody>
                  <a:tcPr anchor="ctr"/>
                </a:tc>
              </a:tr>
              <a:tr h="370840">
                <a:tc>
                  <a:txBody>
                    <a:bodyPr/>
                    <a:lstStyle/>
                    <a:p>
                      <a:pPr algn="ctr"/>
                      <a:r>
                        <a:rPr lang="en-US" dirty="0" smtClean="0"/>
                        <a:t>Internet Generation</a:t>
                      </a:r>
                      <a:endParaRPr lang="en-US" dirty="0"/>
                    </a:p>
                  </a:txBody>
                  <a:tcPr anchor="ctr"/>
                </a:tc>
                <a:tc>
                  <a:txBody>
                    <a:bodyPr/>
                    <a:lstStyle/>
                    <a:p>
                      <a:pPr algn="ctr"/>
                      <a:endParaRPr lang="en-US" dirty="0"/>
                    </a:p>
                  </a:txBody>
                  <a:tcPr anchor="ctr"/>
                </a:tc>
                <a:tc>
                  <a:txBody>
                    <a:bodyPr/>
                    <a:lstStyle/>
                    <a:p>
                      <a:pPr algn="ctr"/>
                      <a:endParaRPr lang="en-US" dirty="0"/>
                    </a:p>
                  </a:txBody>
                  <a:tcPr anchor="ctr"/>
                </a:tc>
                <a:tc>
                  <a:txBody>
                    <a:bodyPr/>
                    <a:lstStyle/>
                    <a:p>
                      <a:pPr algn="ctr"/>
                      <a:r>
                        <a:rPr lang="en-US" dirty="0" smtClean="0"/>
                        <a:t>Silent Generation</a:t>
                      </a:r>
                      <a:endParaRPr lang="en-US" dirty="0"/>
                    </a:p>
                  </a:txBody>
                  <a:tcPr anchor="ctr"/>
                </a:tc>
              </a:tr>
              <a:tr h="370840">
                <a:tc>
                  <a:txBody>
                    <a:bodyPr/>
                    <a:lstStyle/>
                    <a:p>
                      <a:pPr algn="ctr"/>
                      <a:r>
                        <a:rPr lang="en-US" dirty="0" err="1" smtClean="0"/>
                        <a:t>Bridgers</a:t>
                      </a:r>
                      <a:endParaRPr lang="en-US" dirty="0"/>
                    </a:p>
                  </a:txBody>
                  <a:tcPr anchor="ctr"/>
                </a:tc>
                <a:tc>
                  <a:txBody>
                    <a:bodyPr/>
                    <a:lstStyle/>
                    <a:p>
                      <a:pPr algn="ctr"/>
                      <a:endParaRPr lang="en-US" dirty="0"/>
                    </a:p>
                  </a:txBody>
                  <a:tcPr anchor="ctr"/>
                </a:tc>
                <a:tc>
                  <a:txBody>
                    <a:bodyPr/>
                    <a:lstStyle/>
                    <a:p>
                      <a:pPr algn="ctr"/>
                      <a:endParaRPr lang="en-US" dirty="0"/>
                    </a:p>
                  </a:txBody>
                  <a:tcPr anchor="ctr"/>
                </a:tc>
                <a:tc>
                  <a:txBody>
                    <a:bodyPr/>
                    <a:lstStyle/>
                    <a:p>
                      <a:pPr algn="ctr"/>
                      <a:r>
                        <a:rPr lang="en-US" dirty="0" smtClean="0"/>
                        <a:t>Lost Generation</a:t>
                      </a:r>
                    </a:p>
                    <a:p>
                      <a:pPr algn="ctr"/>
                      <a:r>
                        <a:rPr lang="en-US" dirty="0" smtClean="0"/>
                        <a:t>The Greatest</a:t>
                      </a:r>
                      <a:r>
                        <a:rPr lang="en-US" baseline="0" dirty="0" smtClean="0"/>
                        <a:t> Generation</a:t>
                      </a:r>
                      <a:endParaRPr lang="en-US" dirty="0"/>
                    </a:p>
                  </a:txBody>
                  <a:tcPr anchor="ctr"/>
                </a:tc>
              </a:tr>
              <a:tr h="370840">
                <a:tc>
                  <a:txBody>
                    <a:bodyPr/>
                    <a:lstStyle/>
                    <a:p>
                      <a:pPr algn="ctr"/>
                      <a:r>
                        <a:rPr lang="en-US" dirty="0" smtClean="0"/>
                        <a:t>Generation</a:t>
                      </a:r>
                      <a:r>
                        <a:rPr lang="en-US" baseline="0" dirty="0" smtClean="0"/>
                        <a:t> Y</a:t>
                      </a:r>
                      <a:endParaRPr lang="en-US" dirty="0"/>
                    </a:p>
                  </a:txBody>
                  <a:tcPr anchor="ctr"/>
                </a:tc>
                <a:tc>
                  <a:txBody>
                    <a:bodyPr/>
                    <a:lstStyle/>
                    <a:p>
                      <a:pPr algn="ctr"/>
                      <a:r>
                        <a:rPr lang="en-US" dirty="0" smtClean="0"/>
                        <a:t>Generation X</a:t>
                      </a:r>
                      <a:endParaRPr lang="en-US" dirty="0"/>
                    </a:p>
                  </a:txBody>
                  <a:tcPr anchor="ctr"/>
                </a:tc>
                <a:tc>
                  <a:txBody>
                    <a:bodyPr/>
                    <a:lstStyle/>
                    <a:p>
                      <a:pPr algn="ctr"/>
                      <a:r>
                        <a:rPr lang="en-US" dirty="0" smtClean="0"/>
                        <a:t>Boomers</a:t>
                      </a:r>
                      <a:endParaRPr lang="en-US" dirty="0"/>
                    </a:p>
                  </a:txBody>
                  <a:tcPr anchor="ctr"/>
                </a:tc>
                <a:tc>
                  <a:txBody>
                    <a:bodyPr/>
                    <a:lstStyle/>
                    <a:p>
                      <a:pPr algn="ctr"/>
                      <a:r>
                        <a:rPr lang="en-US" dirty="0" smtClean="0"/>
                        <a:t>Builders</a:t>
                      </a:r>
                      <a:endParaRPr lang="en-US" dirty="0"/>
                    </a:p>
                  </a:txBody>
                  <a:tcPr anchor="ctr"/>
                </a:tc>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0" y="685800"/>
            <a:ext cx="8913813" cy="914400"/>
          </a:xfrm>
        </p:spPr>
        <p:txBody>
          <a:bodyPr>
            <a:normAutofit/>
          </a:bodyPr>
          <a:lstStyle/>
          <a:p>
            <a:pPr eaLnBrk="1" hangingPunct="1">
              <a:defRPr/>
            </a:pPr>
            <a:r>
              <a:rPr lang="en-US" altLang="en-US" sz="4000" dirty="0" smtClean="0"/>
              <a:t>Generation Y ages 0-25</a:t>
            </a:r>
          </a:p>
        </p:txBody>
      </p:sp>
      <p:sp>
        <p:nvSpPr>
          <p:cNvPr id="15363" name="Rectangle 3"/>
          <p:cNvSpPr>
            <a:spLocks noGrp="1" noChangeArrowheads="1"/>
          </p:cNvSpPr>
          <p:nvPr>
            <p:ph idx="1"/>
          </p:nvPr>
        </p:nvSpPr>
        <p:spPr>
          <a:xfrm>
            <a:off x="457200" y="1793875"/>
            <a:ext cx="8229600" cy="4530725"/>
          </a:xfrm>
        </p:spPr>
        <p:txBody>
          <a:bodyPr>
            <a:normAutofit/>
          </a:bodyPr>
          <a:lstStyle/>
          <a:p>
            <a:pPr eaLnBrk="1" hangingPunct="1">
              <a:lnSpc>
                <a:spcPct val="80000"/>
              </a:lnSpc>
              <a:defRPr/>
            </a:pPr>
            <a:r>
              <a:rPr lang="en-US" altLang="en-US" dirty="0" smtClean="0"/>
              <a:t>General Characteristics</a:t>
            </a:r>
          </a:p>
          <a:p>
            <a:pPr lvl="1" eaLnBrk="1" hangingPunct="1">
              <a:lnSpc>
                <a:spcPct val="80000"/>
              </a:lnSpc>
              <a:buFontTx/>
              <a:buChar char="•"/>
              <a:defRPr/>
            </a:pPr>
            <a:r>
              <a:rPr lang="en-US" altLang="en-US" sz="2000" dirty="0" smtClean="0"/>
              <a:t>Socially connected</a:t>
            </a:r>
          </a:p>
          <a:p>
            <a:pPr lvl="1" eaLnBrk="1" hangingPunct="1">
              <a:lnSpc>
                <a:spcPct val="80000"/>
              </a:lnSpc>
              <a:buFontTx/>
              <a:buChar char="•"/>
              <a:defRPr/>
            </a:pPr>
            <a:r>
              <a:rPr lang="en-US" altLang="en-US" sz="2000" dirty="0" smtClean="0"/>
              <a:t>Environmentally conscious</a:t>
            </a:r>
          </a:p>
          <a:p>
            <a:pPr lvl="1" eaLnBrk="1" hangingPunct="1">
              <a:lnSpc>
                <a:spcPct val="80000"/>
              </a:lnSpc>
              <a:buFontTx/>
              <a:buChar char="•"/>
              <a:defRPr/>
            </a:pPr>
            <a:r>
              <a:rPr lang="en-US" altLang="en-US" sz="2000" dirty="0" smtClean="0"/>
              <a:t>Economically concerned</a:t>
            </a:r>
          </a:p>
          <a:p>
            <a:pPr lvl="1" eaLnBrk="1" hangingPunct="1">
              <a:lnSpc>
                <a:spcPct val="80000"/>
              </a:lnSpc>
              <a:buFontTx/>
              <a:buChar char="•"/>
              <a:defRPr/>
            </a:pPr>
            <a:r>
              <a:rPr lang="en-US" altLang="en-US" sz="2000" dirty="0" smtClean="0"/>
              <a:t>Are accustomed to instant gratification </a:t>
            </a:r>
          </a:p>
          <a:p>
            <a:pPr lvl="1" eaLnBrk="1" hangingPunct="1">
              <a:lnSpc>
                <a:spcPct val="80000"/>
              </a:lnSpc>
              <a:buFontTx/>
              <a:buChar char="•"/>
              <a:defRPr/>
            </a:pPr>
            <a:r>
              <a:rPr lang="en-US" altLang="en-US" sz="2000" dirty="0" smtClean="0"/>
              <a:t>Want to experience Life</a:t>
            </a:r>
          </a:p>
          <a:p>
            <a:pPr lvl="1" eaLnBrk="1" hangingPunct="1">
              <a:lnSpc>
                <a:spcPct val="80000"/>
              </a:lnSpc>
              <a:buFontTx/>
              <a:buChar char="•"/>
              <a:defRPr/>
            </a:pPr>
            <a:r>
              <a:rPr lang="en-US" altLang="en-US" sz="2000" dirty="0" smtClean="0"/>
              <a:t>A Spiritual Generation</a:t>
            </a:r>
          </a:p>
          <a:p>
            <a:pPr eaLnBrk="1" hangingPunct="1">
              <a:lnSpc>
                <a:spcPct val="80000"/>
              </a:lnSpc>
              <a:defRPr/>
            </a:pPr>
            <a:r>
              <a:rPr lang="en-US" altLang="en-US" dirty="0" smtClean="0"/>
              <a:t>Leadership Characteristics</a:t>
            </a:r>
          </a:p>
          <a:p>
            <a:pPr lvl="1" eaLnBrk="1" hangingPunct="1">
              <a:lnSpc>
                <a:spcPct val="80000"/>
              </a:lnSpc>
              <a:buFontTx/>
              <a:buChar char="•"/>
              <a:defRPr/>
            </a:pPr>
            <a:r>
              <a:rPr lang="en-US" altLang="en-US" sz="2000" dirty="0" smtClean="0"/>
              <a:t>More than twice the size of Generation X, so will move into management positions more quickly.</a:t>
            </a:r>
          </a:p>
          <a:p>
            <a:pPr lvl="1" eaLnBrk="1" hangingPunct="1">
              <a:lnSpc>
                <a:spcPct val="80000"/>
              </a:lnSpc>
              <a:buFontTx/>
              <a:buChar char="•"/>
              <a:defRPr/>
            </a:pPr>
            <a:r>
              <a:rPr lang="en-US" altLang="en-US" sz="2000" dirty="0" smtClean="0"/>
              <a:t>Optimists</a:t>
            </a:r>
          </a:p>
          <a:p>
            <a:pPr lvl="1" eaLnBrk="1" hangingPunct="1">
              <a:lnSpc>
                <a:spcPct val="80000"/>
              </a:lnSpc>
              <a:buFontTx/>
              <a:buChar char="•"/>
              <a:defRPr/>
            </a:pPr>
            <a:r>
              <a:rPr lang="en-US" altLang="en-US" sz="2000" dirty="0" smtClean="0"/>
              <a:t>Healthy sense of </a:t>
            </a:r>
            <a:r>
              <a:rPr lang="en-US" altLang="en-US" sz="2000" dirty="0" smtClean="0"/>
              <a:t>community</a:t>
            </a:r>
            <a:endParaRPr lang="en-US" altLang="en-US" sz="2000" dirty="0" smtClean="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blinds(horizontal)">
                                      <p:cBhvr>
                                        <p:cTn id="7" dur="500"/>
                                        <p:tgtEl>
                                          <p:spTgt spid="1536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5363">
                                            <p:txEl>
                                              <p:pRg st="1" end="1"/>
                                            </p:txEl>
                                          </p:spTgt>
                                        </p:tgtEl>
                                        <p:attrNameLst>
                                          <p:attrName>style.visibility</p:attrName>
                                        </p:attrNameLst>
                                      </p:cBhvr>
                                      <p:to>
                                        <p:strVal val="visible"/>
                                      </p:to>
                                    </p:set>
                                    <p:animEffect transition="in" filter="blinds(horizontal)">
                                      <p:cBhvr>
                                        <p:cTn id="10" dur="500"/>
                                        <p:tgtEl>
                                          <p:spTgt spid="1536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5363">
                                            <p:txEl>
                                              <p:pRg st="2" end="2"/>
                                            </p:txEl>
                                          </p:spTgt>
                                        </p:tgtEl>
                                        <p:attrNameLst>
                                          <p:attrName>style.visibility</p:attrName>
                                        </p:attrNameLst>
                                      </p:cBhvr>
                                      <p:to>
                                        <p:strVal val="visible"/>
                                      </p:to>
                                    </p:set>
                                    <p:animEffect transition="in" filter="blinds(horizontal)">
                                      <p:cBhvr>
                                        <p:cTn id="13" dur="500"/>
                                        <p:tgtEl>
                                          <p:spTgt spid="1536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5363">
                                            <p:txEl>
                                              <p:pRg st="3" end="3"/>
                                            </p:txEl>
                                          </p:spTgt>
                                        </p:tgtEl>
                                        <p:attrNameLst>
                                          <p:attrName>style.visibility</p:attrName>
                                        </p:attrNameLst>
                                      </p:cBhvr>
                                      <p:to>
                                        <p:strVal val="visible"/>
                                      </p:to>
                                    </p:set>
                                    <p:animEffect transition="in" filter="blinds(horizontal)">
                                      <p:cBhvr>
                                        <p:cTn id="16" dur="500"/>
                                        <p:tgtEl>
                                          <p:spTgt spid="1536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15363">
                                            <p:txEl>
                                              <p:pRg st="4" end="4"/>
                                            </p:txEl>
                                          </p:spTgt>
                                        </p:tgtEl>
                                        <p:attrNameLst>
                                          <p:attrName>style.visibility</p:attrName>
                                        </p:attrNameLst>
                                      </p:cBhvr>
                                      <p:to>
                                        <p:strVal val="visible"/>
                                      </p:to>
                                    </p:set>
                                    <p:animEffect transition="in" filter="blinds(horizontal)">
                                      <p:cBhvr>
                                        <p:cTn id="19" dur="500"/>
                                        <p:tgtEl>
                                          <p:spTgt spid="15363">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15363">
                                            <p:txEl>
                                              <p:pRg st="5" end="5"/>
                                            </p:txEl>
                                          </p:spTgt>
                                        </p:tgtEl>
                                        <p:attrNameLst>
                                          <p:attrName>style.visibility</p:attrName>
                                        </p:attrNameLst>
                                      </p:cBhvr>
                                      <p:to>
                                        <p:strVal val="visible"/>
                                      </p:to>
                                    </p:set>
                                    <p:animEffect transition="in" filter="blinds(horizontal)">
                                      <p:cBhvr>
                                        <p:cTn id="22" dur="500"/>
                                        <p:tgtEl>
                                          <p:spTgt spid="15363">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15363">
                                            <p:txEl>
                                              <p:pRg st="6" end="6"/>
                                            </p:txEl>
                                          </p:spTgt>
                                        </p:tgtEl>
                                        <p:attrNameLst>
                                          <p:attrName>style.visibility</p:attrName>
                                        </p:attrNameLst>
                                      </p:cBhvr>
                                      <p:to>
                                        <p:strVal val="visible"/>
                                      </p:to>
                                    </p:set>
                                    <p:animEffect transition="in" filter="blinds(horizontal)">
                                      <p:cBhvr>
                                        <p:cTn id="25" dur="500"/>
                                        <p:tgtEl>
                                          <p:spTgt spid="1536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5363">
                                            <p:txEl>
                                              <p:pRg st="7" end="7"/>
                                            </p:txEl>
                                          </p:spTgt>
                                        </p:tgtEl>
                                        <p:attrNameLst>
                                          <p:attrName>style.visibility</p:attrName>
                                        </p:attrNameLst>
                                      </p:cBhvr>
                                      <p:to>
                                        <p:strVal val="visible"/>
                                      </p:to>
                                    </p:set>
                                    <p:animEffect transition="in" filter="blinds(horizontal)">
                                      <p:cBhvr>
                                        <p:cTn id="30" dur="500"/>
                                        <p:tgtEl>
                                          <p:spTgt spid="15363">
                                            <p:txEl>
                                              <p:pRg st="7" end="7"/>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15363">
                                            <p:txEl>
                                              <p:pRg st="8" end="8"/>
                                            </p:txEl>
                                          </p:spTgt>
                                        </p:tgtEl>
                                        <p:attrNameLst>
                                          <p:attrName>style.visibility</p:attrName>
                                        </p:attrNameLst>
                                      </p:cBhvr>
                                      <p:to>
                                        <p:strVal val="visible"/>
                                      </p:to>
                                    </p:set>
                                    <p:animEffect transition="in" filter="blinds(horizontal)">
                                      <p:cBhvr>
                                        <p:cTn id="33" dur="500"/>
                                        <p:tgtEl>
                                          <p:spTgt spid="15363">
                                            <p:txEl>
                                              <p:pRg st="8" end="8"/>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15363">
                                            <p:txEl>
                                              <p:pRg st="9" end="9"/>
                                            </p:txEl>
                                          </p:spTgt>
                                        </p:tgtEl>
                                        <p:attrNameLst>
                                          <p:attrName>style.visibility</p:attrName>
                                        </p:attrNameLst>
                                      </p:cBhvr>
                                      <p:to>
                                        <p:strVal val="visible"/>
                                      </p:to>
                                    </p:set>
                                    <p:animEffect transition="in" filter="blinds(horizontal)">
                                      <p:cBhvr>
                                        <p:cTn id="36" dur="500"/>
                                        <p:tgtEl>
                                          <p:spTgt spid="15363">
                                            <p:txEl>
                                              <p:pRg st="9" end="9"/>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15363">
                                            <p:txEl>
                                              <p:pRg st="10" end="10"/>
                                            </p:txEl>
                                          </p:spTgt>
                                        </p:tgtEl>
                                        <p:attrNameLst>
                                          <p:attrName>style.visibility</p:attrName>
                                        </p:attrNameLst>
                                      </p:cBhvr>
                                      <p:to>
                                        <p:strVal val="visible"/>
                                      </p:to>
                                    </p:set>
                                    <p:animEffect transition="in" filter="blinds(horizontal)">
                                      <p:cBhvr>
                                        <p:cTn id="39" dur="500"/>
                                        <p:tgtEl>
                                          <p:spTgt spid="1536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0" y="685800"/>
            <a:ext cx="8913813" cy="914400"/>
          </a:xfrm>
        </p:spPr>
        <p:txBody>
          <a:bodyPr>
            <a:normAutofit/>
          </a:bodyPr>
          <a:lstStyle/>
          <a:p>
            <a:pPr eaLnBrk="1" hangingPunct="1">
              <a:defRPr/>
            </a:pPr>
            <a:r>
              <a:rPr lang="en-US" altLang="en-US" sz="4000" dirty="0" smtClean="0"/>
              <a:t>Generation X ages 26-44</a:t>
            </a:r>
          </a:p>
        </p:txBody>
      </p:sp>
      <p:sp>
        <p:nvSpPr>
          <p:cNvPr id="16387" name="Rectangle 3"/>
          <p:cNvSpPr>
            <a:spLocks noGrp="1" noChangeArrowheads="1"/>
          </p:cNvSpPr>
          <p:nvPr>
            <p:ph idx="1"/>
          </p:nvPr>
        </p:nvSpPr>
        <p:spPr>
          <a:xfrm>
            <a:off x="381000" y="2022475"/>
            <a:ext cx="8229600" cy="4530725"/>
          </a:xfrm>
        </p:spPr>
        <p:txBody>
          <a:bodyPr>
            <a:normAutofit/>
          </a:bodyPr>
          <a:lstStyle/>
          <a:p>
            <a:pPr eaLnBrk="1" hangingPunct="1">
              <a:lnSpc>
                <a:spcPct val="90000"/>
              </a:lnSpc>
              <a:defRPr/>
            </a:pPr>
            <a:r>
              <a:rPr lang="en-US" altLang="en-US" dirty="0" smtClean="0"/>
              <a:t>Generation Characteristics</a:t>
            </a:r>
          </a:p>
          <a:p>
            <a:pPr lvl="1" eaLnBrk="1" hangingPunct="1">
              <a:lnSpc>
                <a:spcPct val="90000"/>
              </a:lnSpc>
              <a:buFontTx/>
              <a:buChar char="•"/>
              <a:defRPr/>
            </a:pPr>
            <a:r>
              <a:rPr lang="en-US" altLang="en-US" sz="2000" dirty="0" smtClean="0"/>
              <a:t>Witnessed the beginning of the technology boom</a:t>
            </a:r>
          </a:p>
          <a:p>
            <a:pPr lvl="1" eaLnBrk="1" hangingPunct="1">
              <a:lnSpc>
                <a:spcPct val="90000"/>
              </a:lnSpc>
              <a:buFontTx/>
              <a:buChar char="•"/>
              <a:defRPr/>
            </a:pPr>
            <a:r>
              <a:rPr lang="en-US" altLang="en-US" sz="2000" dirty="0" smtClean="0"/>
              <a:t>Were the first to embrace the personal computer</a:t>
            </a:r>
          </a:p>
          <a:p>
            <a:pPr lvl="1" eaLnBrk="1" hangingPunct="1">
              <a:lnSpc>
                <a:spcPct val="90000"/>
              </a:lnSpc>
              <a:buFontTx/>
              <a:buChar char="•"/>
              <a:defRPr/>
            </a:pPr>
            <a:r>
              <a:rPr lang="en-US" altLang="en-US" sz="2000" dirty="0" smtClean="0"/>
              <a:t>Most impacted by the current recession</a:t>
            </a:r>
          </a:p>
          <a:p>
            <a:pPr lvl="1" eaLnBrk="1" hangingPunct="1">
              <a:lnSpc>
                <a:spcPct val="90000"/>
              </a:lnSpc>
              <a:buFontTx/>
              <a:buChar char="•"/>
              <a:defRPr/>
            </a:pPr>
            <a:r>
              <a:rPr lang="en-US" altLang="en-US" sz="2000" dirty="0" smtClean="0"/>
              <a:t>Spiritual Seekers</a:t>
            </a:r>
          </a:p>
          <a:p>
            <a:pPr eaLnBrk="1" hangingPunct="1">
              <a:lnSpc>
                <a:spcPct val="90000"/>
              </a:lnSpc>
              <a:defRPr/>
            </a:pPr>
            <a:r>
              <a:rPr lang="en-US" altLang="en-US" dirty="0" smtClean="0"/>
              <a:t>Leadership Characteristics</a:t>
            </a:r>
          </a:p>
          <a:p>
            <a:pPr lvl="1" eaLnBrk="1" hangingPunct="1">
              <a:lnSpc>
                <a:spcPct val="90000"/>
              </a:lnSpc>
              <a:buFontTx/>
              <a:buChar char="•"/>
              <a:defRPr/>
            </a:pPr>
            <a:r>
              <a:rPr lang="en-US" altLang="en-US" sz="2000" dirty="0" smtClean="0"/>
              <a:t>Are cynical of politics and corporate America</a:t>
            </a:r>
          </a:p>
          <a:p>
            <a:pPr lvl="1" eaLnBrk="1" hangingPunct="1">
              <a:lnSpc>
                <a:spcPct val="90000"/>
              </a:lnSpc>
              <a:buFontTx/>
              <a:buChar char="•"/>
              <a:defRPr/>
            </a:pPr>
            <a:r>
              <a:rPr lang="en-US" altLang="en-US" sz="2000" dirty="0" smtClean="0"/>
              <a:t>Good problem solvers </a:t>
            </a:r>
          </a:p>
          <a:p>
            <a:pPr lvl="1" eaLnBrk="1" hangingPunct="1">
              <a:lnSpc>
                <a:spcPct val="90000"/>
              </a:lnSpc>
              <a:buFontTx/>
              <a:buChar char="•"/>
              <a:defRPr/>
            </a:pPr>
            <a:r>
              <a:rPr lang="en-US" altLang="en-US" sz="2000" dirty="0" smtClean="0"/>
              <a:t>Healthy sense of vocation</a:t>
            </a:r>
          </a:p>
          <a:p>
            <a:pPr lvl="1" eaLnBrk="1" hangingPunct="1">
              <a:lnSpc>
                <a:spcPct val="90000"/>
              </a:lnSpc>
              <a:buFontTx/>
              <a:buChar char="•"/>
              <a:defRPr/>
            </a:pPr>
            <a:r>
              <a:rPr lang="en-US" altLang="en-US" sz="2000" dirty="0" smtClean="0"/>
              <a:t>Personal involvement in </a:t>
            </a:r>
            <a:r>
              <a:rPr lang="en-US" altLang="en-US" sz="2000" dirty="0" smtClean="0"/>
              <a:t>ministry</a:t>
            </a:r>
            <a:endParaRPr lang="en-US" altLang="en-US" sz="2000" dirty="0" smtClean="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blinds(horizontal)">
                                      <p:cBhvr>
                                        <p:cTn id="7" dur="500"/>
                                        <p:tgtEl>
                                          <p:spTgt spid="1638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6387">
                                            <p:txEl>
                                              <p:pRg st="1" end="1"/>
                                            </p:txEl>
                                          </p:spTgt>
                                        </p:tgtEl>
                                        <p:attrNameLst>
                                          <p:attrName>style.visibility</p:attrName>
                                        </p:attrNameLst>
                                      </p:cBhvr>
                                      <p:to>
                                        <p:strVal val="visible"/>
                                      </p:to>
                                    </p:set>
                                    <p:animEffect transition="in" filter="blinds(horizontal)">
                                      <p:cBhvr>
                                        <p:cTn id="10" dur="500"/>
                                        <p:tgtEl>
                                          <p:spTgt spid="16387">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6387">
                                            <p:txEl>
                                              <p:pRg st="2" end="2"/>
                                            </p:txEl>
                                          </p:spTgt>
                                        </p:tgtEl>
                                        <p:attrNameLst>
                                          <p:attrName>style.visibility</p:attrName>
                                        </p:attrNameLst>
                                      </p:cBhvr>
                                      <p:to>
                                        <p:strVal val="visible"/>
                                      </p:to>
                                    </p:set>
                                    <p:animEffect transition="in" filter="blinds(horizontal)">
                                      <p:cBhvr>
                                        <p:cTn id="13" dur="500"/>
                                        <p:tgtEl>
                                          <p:spTgt spid="16387">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6387">
                                            <p:txEl>
                                              <p:pRg st="3" end="3"/>
                                            </p:txEl>
                                          </p:spTgt>
                                        </p:tgtEl>
                                        <p:attrNameLst>
                                          <p:attrName>style.visibility</p:attrName>
                                        </p:attrNameLst>
                                      </p:cBhvr>
                                      <p:to>
                                        <p:strVal val="visible"/>
                                      </p:to>
                                    </p:set>
                                    <p:animEffect transition="in" filter="blinds(horizontal)">
                                      <p:cBhvr>
                                        <p:cTn id="16" dur="500"/>
                                        <p:tgtEl>
                                          <p:spTgt spid="16387">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16387">
                                            <p:txEl>
                                              <p:pRg st="4" end="4"/>
                                            </p:txEl>
                                          </p:spTgt>
                                        </p:tgtEl>
                                        <p:attrNameLst>
                                          <p:attrName>style.visibility</p:attrName>
                                        </p:attrNameLst>
                                      </p:cBhvr>
                                      <p:to>
                                        <p:strVal val="visible"/>
                                      </p:to>
                                    </p:set>
                                    <p:animEffect transition="in" filter="blinds(horizontal)">
                                      <p:cBhvr>
                                        <p:cTn id="19" dur="500"/>
                                        <p:tgtEl>
                                          <p:spTgt spid="16387">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6387">
                                            <p:txEl>
                                              <p:pRg st="5" end="5"/>
                                            </p:txEl>
                                          </p:spTgt>
                                        </p:tgtEl>
                                        <p:attrNameLst>
                                          <p:attrName>style.visibility</p:attrName>
                                        </p:attrNameLst>
                                      </p:cBhvr>
                                      <p:to>
                                        <p:strVal val="visible"/>
                                      </p:to>
                                    </p:set>
                                    <p:animEffect transition="in" filter="blinds(horizontal)">
                                      <p:cBhvr>
                                        <p:cTn id="24" dur="500"/>
                                        <p:tgtEl>
                                          <p:spTgt spid="16387">
                                            <p:txEl>
                                              <p:pRg st="5" end="5"/>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16387">
                                            <p:txEl>
                                              <p:pRg st="6" end="6"/>
                                            </p:txEl>
                                          </p:spTgt>
                                        </p:tgtEl>
                                        <p:attrNameLst>
                                          <p:attrName>style.visibility</p:attrName>
                                        </p:attrNameLst>
                                      </p:cBhvr>
                                      <p:to>
                                        <p:strVal val="visible"/>
                                      </p:to>
                                    </p:set>
                                    <p:animEffect transition="in" filter="blinds(horizontal)">
                                      <p:cBhvr>
                                        <p:cTn id="27" dur="500"/>
                                        <p:tgtEl>
                                          <p:spTgt spid="16387">
                                            <p:txEl>
                                              <p:pRg st="6" end="6"/>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16387">
                                            <p:txEl>
                                              <p:pRg st="7" end="7"/>
                                            </p:txEl>
                                          </p:spTgt>
                                        </p:tgtEl>
                                        <p:attrNameLst>
                                          <p:attrName>style.visibility</p:attrName>
                                        </p:attrNameLst>
                                      </p:cBhvr>
                                      <p:to>
                                        <p:strVal val="visible"/>
                                      </p:to>
                                    </p:set>
                                    <p:animEffect transition="in" filter="blinds(horizontal)">
                                      <p:cBhvr>
                                        <p:cTn id="30" dur="500"/>
                                        <p:tgtEl>
                                          <p:spTgt spid="16387">
                                            <p:txEl>
                                              <p:pRg st="7" end="7"/>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16387">
                                            <p:txEl>
                                              <p:pRg st="8" end="8"/>
                                            </p:txEl>
                                          </p:spTgt>
                                        </p:tgtEl>
                                        <p:attrNameLst>
                                          <p:attrName>style.visibility</p:attrName>
                                        </p:attrNameLst>
                                      </p:cBhvr>
                                      <p:to>
                                        <p:strVal val="visible"/>
                                      </p:to>
                                    </p:set>
                                    <p:animEffect transition="in" filter="blinds(horizontal)">
                                      <p:cBhvr>
                                        <p:cTn id="33" dur="500"/>
                                        <p:tgtEl>
                                          <p:spTgt spid="16387">
                                            <p:txEl>
                                              <p:pRg st="8" end="8"/>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16387">
                                            <p:txEl>
                                              <p:pRg st="9" end="9"/>
                                            </p:txEl>
                                          </p:spTgt>
                                        </p:tgtEl>
                                        <p:attrNameLst>
                                          <p:attrName>style.visibility</p:attrName>
                                        </p:attrNameLst>
                                      </p:cBhvr>
                                      <p:to>
                                        <p:strVal val="visible"/>
                                      </p:to>
                                    </p:set>
                                    <p:animEffect transition="in" filter="blinds(horizontal)">
                                      <p:cBhvr>
                                        <p:cTn id="36" dur="500"/>
                                        <p:tgtEl>
                                          <p:spTgt spid="1638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0" y="685800"/>
            <a:ext cx="8913813" cy="1219200"/>
          </a:xfrm>
        </p:spPr>
        <p:txBody>
          <a:bodyPr>
            <a:noAutofit/>
          </a:bodyPr>
          <a:lstStyle/>
          <a:p>
            <a:pPr eaLnBrk="1" hangingPunct="1">
              <a:defRPr/>
            </a:pPr>
            <a:r>
              <a:rPr lang="en-US" altLang="en-US" sz="4000" dirty="0" smtClean="0"/>
              <a:t>Boomer Generation </a:t>
            </a:r>
            <a:r>
              <a:rPr lang="en-US" altLang="en-US" sz="4000" dirty="0" smtClean="0"/>
              <a:t>ages</a:t>
            </a:r>
            <a:br>
              <a:rPr lang="en-US" altLang="en-US" sz="4000" dirty="0" smtClean="0"/>
            </a:br>
            <a:r>
              <a:rPr lang="en-US" altLang="en-US" sz="4000" dirty="0" smtClean="0"/>
              <a:t>45-64</a:t>
            </a:r>
            <a:endParaRPr lang="en-US" altLang="en-US" sz="4000" dirty="0" smtClean="0"/>
          </a:p>
        </p:txBody>
      </p:sp>
      <p:sp>
        <p:nvSpPr>
          <p:cNvPr id="20483" name="Rectangle 3"/>
          <p:cNvSpPr>
            <a:spLocks noGrp="1" noChangeArrowheads="1"/>
          </p:cNvSpPr>
          <p:nvPr>
            <p:ph idx="1"/>
          </p:nvPr>
        </p:nvSpPr>
        <p:spPr>
          <a:xfrm>
            <a:off x="1114424" y="2157506"/>
            <a:ext cx="7610476" cy="3670767"/>
          </a:xfrm>
        </p:spPr>
        <p:txBody>
          <a:bodyPr>
            <a:noAutofit/>
          </a:bodyPr>
          <a:lstStyle/>
          <a:p>
            <a:pPr eaLnBrk="1" hangingPunct="1">
              <a:lnSpc>
                <a:spcPct val="90000"/>
              </a:lnSpc>
              <a:defRPr/>
            </a:pPr>
            <a:r>
              <a:rPr lang="en-US" altLang="en-US" dirty="0" smtClean="0"/>
              <a:t>General Characteristics</a:t>
            </a:r>
          </a:p>
          <a:p>
            <a:pPr lvl="1" eaLnBrk="1" hangingPunct="1">
              <a:lnSpc>
                <a:spcPct val="90000"/>
              </a:lnSpc>
              <a:buFontTx/>
              <a:buChar char="•"/>
              <a:defRPr/>
            </a:pPr>
            <a:r>
              <a:rPr lang="en-US" altLang="en-US" sz="2000" dirty="0" smtClean="0"/>
              <a:t>Hard working</a:t>
            </a:r>
          </a:p>
          <a:p>
            <a:pPr lvl="1" eaLnBrk="1" hangingPunct="1">
              <a:lnSpc>
                <a:spcPct val="90000"/>
              </a:lnSpc>
              <a:buFontTx/>
              <a:buChar char="•"/>
              <a:defRPr/>
            </a:pPr>
            <a:r>
              <a:rPr lang="en-US" altLang="en-US" sz="2000" dirty="0" smtClean="0"/>
              <a:t>The </a:t>
            </a:r>
            <a:r>
              <a:rPr lang="en-US" altLang="en-US" sz="2000" i="1" dirty="0" smtClean="0"/>
              <a:t>Me</a:t>
            </a:r>
            <a:r>
              <a:rPr lang="en-US" altLang="en-US" sz="2000" dirty="0" smtClean="0"/>
              <a:t> Generation</a:t>
            </a:r>
          </a:p>
          <a:p>
            <a:pPr lvl="1" eaLnBrk="1" hangingPunct="1">
              <a:lnSpc>
                <a:spcPct val="90000"/>
              </a:lnSpc>
              <a:buFontTx/>
              <a:buChar char="•"/>
              <a:defRPr/>
            </a:pPr>
            <a:r>
              <a:rPr lang="en-US" altLang="en-US" sz="2000" dirty="0" smtClean="0"/>
              <a:t>Want to contribute to their society</a:t>
            </a:r>
          </a:p>
          <a:p>
            <a:pPr lvl="1" eaLnBrk="1" hangingPunct="1">
              <a:lnSpc>
                <a:spcPct val="90000"/>
              </a:lnSpc>
              <a:buFontTx/>
              <a:buChar char="•"/>
              <a:defRPr/>
            </a:pPr>
            <a:r>
              <a:rPr lang="en-US" altLang="en-US" sz="2000" dirty="0" smtClean="0"/>
              <a:t>Commitment to Christ is personal</a:t>
            </a:r>
          </a:p>
          <a:p>
            <a:pPr eaLnBrk="1" hangingPunct="1">
              <a:lnSpc>
                <a:spcPct val="90000"/>
              </a:lnSpc>
              <a:defRPr/>
            </a:pPr>
            <a:r>
              <a:rPr lang="en-US" altLang="en-US" dirty="0" smtClean="0"/>
              <a:t>Leadership Characteristics</a:t>
            </a:r>
          </a:p>
          <a:p>
            <a:pPr lvl="1" eaLnBrk="1" hangingPunct="1">
              <a:lnSpc>
                <a:spcPct val="90000"/>
              </a:lnSpc>
              <a:buFontTx/>
              <a:buChar char="•"/>
              <a:defRPr/>
            </a:pPr>
            <a:r>
              <a:rPr lang="en-US" altLang="en-US" sz="2000" dirty="0" smtClean="0"/>
              <a:t>Have a strong desire to advance their careers</a:t>
            </a:r>
          </a:p>
          <a:p>
            <a:pPr lvl="1" eaLnBrk="1" hangingPunct="1">
              <a:lnSpc>
                <a:spcPct val="90000"/>
              </a:lnSpc>
              <a:buFontTx/>
              <a:buChar char="•"/>
              <a:defRPr/>
            </a:pPr>
            <a:r>
              <a:rPr lang="en-US" altLang="en-US" sz="2000" dirty="0" smtClean="0"/>
              <a:t>Value, Vision, and Purpose driven</a:t>
            </a:r>
          </a:p>
          <a:p>
            <a:pPr lvl="1" eaLnBrk="1" hangingPunct="1">
              <a:lnSpc>
                <a:spcPct val="90000"/>
              </a:lnSpc>
              <a:buFontTx/>
              <a:buChar char="•"/>
              <a:defRPr/>
            </a:pPr>
            <a:r>
              <a:rPr lang="en-US" altLang="en-US" sz="2000" dirty="0" smtClean="0"/>
              <a:t>They are a generation on a mission </a:t>
            </a:r>
          </a:p>
          <a:p>
            <a:pPr lvl="1" eaLnBrk="1" hangingPunct="1">
              <a:lnSpc>
                <a:spcPct val="90000"/>
              </a:lnSpc>
              <a:buFontTx/>
              <a:buChar char="•"/>
              <a:defRPr/>
            </a:pPr>
            <a:r>
              <a:rPr lang="en-US" altLang="en-US" sz="2000" dirty="0" smtClean="0"/>
              <a:t>They are looking for a church with a mission</a:t>
            </a:r>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blinds(horizontal)">
                                      <p:cBhvr>
                                        <p:cTn id="7" dur="500"/>
                                        <p:tgtEl>
                                          <p:spTgt spid="2048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0483">
                                            <p:txEl>
                                              <p:pRg st="1" end="1"/>
                                            </p:txEl>
                                          </p:spTgt>
                                        </p:tgtEl>
                                        <p:attrNameLst>
                                          <p:attrName>style.visibility</p:attrName>
                                        </p:attrNameLst>
                                      </p:cBhvr>
                                      <p:to>
                                        <p:strVal val="visible"/>
                                      </p:to>
                                    </p:set>
                                    <p:animEffect transition="in" filter="blinds(horizontal)">
                                      <p:cBhvr>
                                        <p:cTn id="10" dur="500"/>
                                        <p:tgtEl>
                                          <p:spTgt spid="2048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animEffect transition="in" filter="blinds(horizontal)">
                                      <p:cBhvr>
                                        <p:cTn id="13" dur="500"/>
                                        <p:tgtEl>
                                          <p:spTgt spid="2048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0483">
                                            <p:txEl>
                                              <p:pRg st="3" end="3"/>
                                            </p:txEl>
                                          </p:spTgt>
                                        </p:tgtEl>
                                        <p:attrNameLst>
                                          <p:attrName>style.visibility</p:attrName>
                                        </p:attrNameLst>
                                      </p:cBhvr>
                                      <p:to>
                                        <p:strVal val="visible"/>
                                      </p:to>
                                    </p:set>
                                    <p:animEffect transition="in" filter="blinds(horizontal)">
                                      <p:cBhvr>
                                        <p:cTn id="16" dur="500"/>
                                        <p:tgtEl>
                                          <p:spTgt spid="2048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20483">
                                            <p:txEl>
                                              <p:pRg st="4" end="4"/>
                                            </p:txEl>
                                          </p:spTgt>
                                        </p:tgtEl>
                                        <p:attrNameLst>
                                          <p:attrName>style.visibility</p:attrName>
                                        </p:attrNameLst>
                                      </p:cBhvr>
                                      <p:to>
                                        <p:strVal val="visible"/>
                                      </p:to>
                                    </p:set>
                                    <p:animEffect transition="in" filter="blinds(horizontal)">
                                      <p:cBhvr>
                                        <p:cTn id="19" dur="500"/>
                                        <p:tgtEl>
                                          <p:spTgt spid="2048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20483">
                                            <p:txEl>
                                              <p:pRg st="5" end="5"/>
                                            </p:txEl>
                                          </p:spTgt>
                                        </p:tgtEl>
                                        <p:attrNameLst>
                                          <p:attrName>style.visibility</p:attrName>
                                        </p:attrNameLst>
                                      </p:cBhvr>
                                      <p:to>
                                        <p:strVal val="visible"/>
                                      </p:to>
                                    </p:set>
                                    <p:animEffect transition="in" filter="blinds(horizontal)">
                                      <p:cBhvr>
                                        <p:cTn id="24" dur="500"/>
                                        <p:tgtEl>
                                          <p:spTgt spid="20483">
                                            <p:txEl>
                                              <p:pRg st="5" end="5"/>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20483">
                                            <p:txEl>
                                              <p:pRg st="6" end="6"/>
                                            </p:txEl>
                                          </p:spTgt>
                                        </p:tgtEl>
                                        <p:attrNameLst>
                                          <p:attrName>style.visibility</p:attrName>
                                        </p:attrNameLst>
                                      </p:cBhvr>
                                      <p:to>
                                        <p:strVal val="visible"/>
                                      </p:to>
                                    </p:set>
                                    <p:animEffect transition="in" filter="blinds(horizontal)">
                                      <p:cBhvr>
                                        <p:cTn id="27" dur="500"/>
                                        <p:tgtEl>
                                          <p:spTgt spid="20483">
                                            <p:txEl>
                                              <p:pRg st="6" end="6"/>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20483">
                                            <p:txEl>
                                              <p:pRg st="7" end="7"/>
                                            </p:txEl>
                                          </p:spTgt>
                                        </p:tgtEl>
                                        <p:attrNameLst>
                                          <p:attrName>style.visibility</p:attrName>
                                        </p:attrNameLst>
                                      </p:cBhvr>
                                      <p:to>
                                        <p:strVal val="visible"/>
                                      </p:to>
                                    </p:set>
                                    <p:animEffect transition="in" filter="blinds(horizontal)">
                                      <p:cBhvr>
                                        <p:cTn id="30" dur="500"/>
                                        <p:tgtEl>
                                          <p:spTgt spid="20483">
                                            <p:txEl>
                                              <p:pRg st="7" end="7"/>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20483">
                                            <p:txEl>
                                              <p:pRg st="8" end="8"/>
                                            </p:txEl>
                                          </p:spTgt>
                                        </p:tgtEl>
                                        <p:attrNameLst>
                                          <p:attrName>style.visibility</p:attrName>
                                        </p:attrNameLst>
                                      </p:cBhvr>
                                      <p:to>
                                        <p:strVal val="visible"/>
                                      </p:to>
                                    </p:set>
                                    <p:animEffect transition="in" filter="blinds(horizontal)">
                                      <p:cBhvr>
                                        <p:cTn id="33" dur="500"/>
                                        <p:tgtEl>
                                          <p:spTgt spid="20483">
                                            <p:txEl>
                                              <p:pRg st="8" end="8"/>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20483">
                                            <p:txEl>
                                              <p:pRg st="9" end="9"/>
                                            </p:txEl>
                                          </p:spTgt>
                                        </p:tgtEl>
                                        <p:attrNameLst>
                                          <p:attrName>style.visibility</p:attrName>
                                        </p:attrNameLst>
                                      </p:cBhvr>
                                      <p:to>
                                        <p:strVal val="visible"/>
                                      </p:to>
                                    </p:set>
                                    <p:animEffect transition="in" filter="blinds(horizontal)">
                                      <p:cBhvr>
                                        <p:cTn id="36" dur="500"/>
                                        <p:tgtEl>
                                          <p:spTgt spid="2048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0" y="685800"/>
            <a:ext cx="8913813" cy="914400"/>
          </a:xfrm>
        </p:spPr>
        <p:txBody>
          <a:bodyPr>
            <a:normAutofit/>
          </a:bodyPr>
          <a:lstStyle/>
          <a:p>
            <a:pPr eaLnBrk="1" hangingPunct="1">
              <a:defRPr/>
            </a:pPr>
            <a:r>
              <a:rPr lang="en-US" altLang="en-US" sz="4000" dirty="0" smtClean="0"/>
              <a:t>Builder Generation ages 65+</a:t>
            </a:r>
          </a:p>
        </p:txBody>
      </p:sp>
      <p:sp>
        <p:nvSpPr>
          <p:cNvPr id="22531" name="Rectangle 3"/>
          <p:cNvSpPr>
            <a:spLocks noGrp="1" noChangeArrowheads="1"/>
          </p:cNvSpPr>
          <p:nvPr>
            <p:ph idx="1"/>
          </p:nvPr>
        </p:nvSpPr>
        <p:spPr>
          <a:xfrm>
            <a:off x="1114424" y="2157506"/>
            <a:ext cx="7610476" cy="3670767"/>
          </a:xfrm>
        </p:spPr>
        <p:txBody>
          <a:bodyPr>
            <a:normAutofit/>
          </a:bodyPr>
          <a:lstStyle/>
          <a:p>
            <a:pPr eaLnBrk="1" hangingPunct="1">
              <a:defRPr/>
            </a:pPr>
            <a:r>
              <a:rPr lang="en-US" altLang="en-US" dirty="0" smtClean="0"/>
              <a:t>Leadership Characteristics</a:t>
            </a:r>
          </a:p>
          <a:p>
            <a:pPr lvl="1" eaLnBrk="1" hangingPunct="1">
              <a:buFontTx/>
              <a:buChar char="•"/>
              <a:defRPr/>
            </a:pPr>
            <a:r>
              <a:rPr lang="en-US" altLang="en-US" sz="2000" dirty="0" smtClean="0"/>
              <a:t>Loyal to leaders and trusting of the “chain of command”</a:t>
            </a:r>
          </a:p>
          <a:p>
            <a:pPr lvl="1" eaLnBrk="1" hangingPunct="1">
              <a:buFontTx/>
              <a:buChar char="•"/>
              <a:defRPr/>
            </a:pPr>
            <a:r>
              <a:rPr lang="en-US" altLang="en-US" sz="2000" dirty="0" smtClean="0"/>
              <a:t>Fiscally prudent with a strong work ethic</a:t>
            </a:r>
          </a:p>
          <a:p>
            <a:pPr lvl="1" eaLnBrk="1" hangingPunct="1">
              <a:buFontTx/>
              <a:buChar char="•"/>
              <a:defRPr/>
            </a:pPr>
            <a:r>
              <a:rPr lang="en-US" altLang="en-US" sz="2000" dirty="0" smtClean="0"/>
              <a:t>Support “their” Church</a:t>
            </a:r>
          </a:p>
          <a:p>
            <a:pPr lvl="1" eaLnBrk="1" hangingPunct="1">
              <a:buFontTx/>
              <a:buChar char="•"/>
              <a:defRPr/>
            </a:pPr>
            <a:r>
              <a:rPr lang="en-US" altLang="en-US" sz="2000" dirty="0" smtClean="0"/>
              <a:t>Self-disciplined</a:t>
            </a:r>
          </a:p>
          <a:p>
            <a:pPr lvl="1" eaLnBrk="1" hangingPunct="1">
              <a:buFontTx/>
              <a:buChar char="•"/>
              <a:defRPr/>
            </a:pPr>
            <a:r>
              <a:rPr lang="en-US" altLang="en-US" sz="2000" dirty="0" smtClean="0"/>
              <a:t>Stability</a:t>
            </a:r>
            <a:endParaRPr lang="en-US" altLang="en-US" sz="2000" dirty="0" smtClean="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blinds(horizontal)">
                                      <p:cBhvr>
                                        <p:cTn id="7" dur="500"/>
                                        <p:tgtEl>
                                          <p:spTgt spid="22531">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2531">
                                            <p:txEl>
                                              <p:pRg st="1" end="1"/>
                                            </p:txEl>
                                          </p:spTgt>
                                        </p:tgtEl>
                                        <p:attrNameLst>
                                          <p:attrName>style.visibility</p:attrName>
                                        </p:attrNameLst>
                                      </p:cBhvr>
                                      <p:to>
                                        <p:strVal val="visible"/>
                                      </p:to>
                                    </p:set>
                                    <p:animEffect transition="in" filter="blinds(horizontal)">
                                      <p:cBhvr>
                                        <p:cTn id="10" dur="500"/>
                                        <p:tgtEl>
                                          <p:spTgt spid="22531">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2531">
                                            <p:txEl>
                                              <p:pRg st="2" end="2"/>
                                            </p:txEl>
                                          </p:spTgt>
                                        </p:tgtEl>
                                        <p:attrNameLst>
                                          <p:attrName>style.visibility</p:attrName>
                                        </p:attrNameLst>
                                      </p:cBhvr>
                                      <p:to>
                                        <p:strVal val="visible"/>
                                      </p:to>
                                    </p:set>
                                    <p:animEffect transition="in" filter="blinds(horizontal)">
                                      <p:cBhvr>
                                        <p:cTn id="13" dur="500"/>
                                        <p:tgtEl>
                                          <p:spTgt spid="22531">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2531">
                                            <p:txEl>
                                              <p:pRg st="3" end="3"/>
                                            </p:txEl>
                                          </p:spTgt>
                                        </p:tgtEl>
                                        <p:attrNameLst>
                                          <p:attrName>style.visibility</p:attrName>
                                        </p:attrNameLst>
                                      </p:cBhvr>
                                      <p:to>
                                        <p:strVal val="visible"/>
                                      </p:to>
                                    </p:set>
                                    <p:animEffect transition="in" filter="blinds(horizontal)">
                                      <p:cBhvr>
                                        <p:cTn id="16" dur="500"/>
                                        <p:tgtEl>
                                          <p:spTgt spid="22531">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22531">
                                            <p:txEl>
                                              <p:pRg st="4" end="4"/>
                                            </p:txEl>
                                          </p:spTgt>
                                        </p:tgtEl>
                                        <p:attrNameLst>
                                          <p:attrName>style.visibility</p:attrName>
                                        </p:attrNameLst>
                                      </p:cBhvr>
                                      <p:to>
                                        <p:strVal val="visible"/>
                                      </p:to>
                                    </p:set>
                                    <p:animEffect transition="in" filter="blinds(horizontal)">
                                      <p:cBhvr>
                                        <p:cTn id="19" dur="500"/>
                                        <p:tgtEl>
                                          <p:spTgt spid="22531">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22531">
                                            <p:txEl>
                                              <p:pRg st="5" end="5"/>
                                            </p:txEl>
                                          </p:spTgt>
                                        </p:tgtEl>
                                        <p:attrNameLst>
                                          <p:attrName>style.visibility</p:attrName>
                                        </p:attrNameLst>
                                      </p:cBhvr>
                                      <p:to>
                                        <p:strVal val="visible"/>
                                      </p:to>
                                    </p:set>
                                    <p:animEffect transition="in" filter="blinds(horizontal)">
                                      <p:cBhvr>
                                        <p:cTn id="22" dur="500"/>
                                        <p:tgtEl>
                                          <p:spTgt spid="225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685800"/>
            <a:ext cx="8913813" cy="914400"/>
          </a:xfrm>
        </p:spPr>
        <p:txBody>
          <a:bodyPr>
            <a:normAutofit/>
          </a:bodyPr>
          <a:lstStyle/>
          <a:p>
            <a:pPr eaLnBrk="1" hangingPunct="1">
              <a:defRPr/>
            </a:pPr>
            <a:r>
              <a:rPr lang="en-US" altLang="en-US" sz="4000" dirty="0" smtClean="0"/>
              <a:t>Builder Generation ages 65+</a:t>
            </a:r>
          </a:p>
        </p:txBody>
      </p:sp>
      <p:sp>
        <p:nvSpPr>
          <p:cNvPr id="21507" name="Rectangle 3"/>
          <p:cNvSpPr>
            <a:spLocks noGrp="1" noChangeArrowheads="1"/>
          </p:cNvSpPr>
          <p:nvPr>
            <p:ph idx="1"/>
          </p:nvPr>
        </p:nvSpPr>
        <p:spPr>
          <a:xfrm>
            <a:off x="1114424" y="1771744"/>
            <a:ext cx="7610476" cy="3670767"/>
          </a:xfrm>
        </p:spPr>
        <p:txBody>
          <a:bodyPr>
            <a:noAutofit/>
          </a:bodyPr>
          <a:lstStyle/>
          <a:p>
            <a:pPr eaLnBrk="1" hangingPunct="1">
              <a:lnSpc>
                <a:spcPct val="90000"/>
              </a:lnSpc>
              <a:defRPr/>
            </a:pPr>
            <a:r>
              <a:rPr lang="en-US" altLang="en-US" dirty="0" smtClean="0"/>
              <a:t>General </a:t>
            </a:r>
            <a:r>
              <a:rPr lang="en-US" altLang="en-US" dirty="0" smtClean="0"/>
              <a:t>Characteristics</a:t>
            </a:r>
          </a:p>
          <a:p>
            <a:pPr lvl="1">
              <a:lnSpc>
                <a:spcPct val="90000"/>
              </a:lnSpc>
              <a:defRPr/>
            </a:pPr>
            <a:r>
              <a:rPr lang="en-US" altLang="en-US" sz="2000" dirty="0" smtClean="0"/>
              <a:t>GI Generation</a:t>
            </a:r>
          </a:p>
          <a:p>
            <a:pPr lvl="2">
              <a:lnSpc>
                <a:spcPct val="90000"/>
              </a:lnSpc>
              <a:defRPr/>
            </a:pPr>
            <a:r>
              <a:rPr lang="en-US" altLang="en-US" sz="2000" dirty="0" smtClean="0"/>
              <a:t>WWII </a:t>
            </a:r>
            <a:r>
              <a:rPr lang="en-US" altLang="en-US" sz="2000" dirty="0" smtClean="0"/>
              <a:t>veterans </a:t>
            </a:r>
            <a:endParaRPr lang="en-US" altLang="en-US" sz="2000" dirty="0"/>
          </a:p>
          <a:p>
            <a:pPr lvl="2">
              <a:lnSpc>
                <a:spcPct val="90000"/>
              </a:lnSpc>
              <a:defRPr/>
            </a:pPr>
            <a:r>
              <a:rPr lang="en-US" altLang="en-US" sz="2000" dirty="0" smtClean="0"/>
              <a:t>Great Depression</a:t>
            </a:r>
          </a:p>
          <a:p>
            <a:pPr lvl="2">
              <a:lnSpc>
                <a:spcPct val="90000"/>
              </a:lnSpc>
              <a:defRPr/>
            </a:pPr>
            <a:r>
              <a:rPr lang="en-US" altLang="en-US" sz="2000" dirty="0" smtClean="0"/>
              <a:t>Builder </a:t>
            </a:r>
            <a:r>
              <a:rPr lang="en-US" altLang="en-US" sz="2000" dirty="0" smtClean="0"/>
              <a:t>because they rebuilt the </a:t>
            </a:r>
            <a:r>
              <a:rPr lang="en-US" altLang="en-US" sz="2000" dirty="0" smtClean="0"/>
              <a:t>country</a:t>
            </a:r>
          </a:p>
          <a:p>
            <a:pPr lvl="1">
              <a:lnSpc>
                <a:spcPct val="90000"/>
              </a:lnSpc>
              <a:defRPr/>
            </a:pPr>
            <a:r>
              <a:rPr lang="en-US" altLang="en-US" sz="2000" dirty="0" smtClean="0"/>
              <a:t>Silent </a:t>
            </a:r>
            <a:r>
              <a:rPr lang="en-US" altLang="en-US" sz="2000" dirty="0" smtClean="0"/>
              <a:t>Generation </a:t>
            </a:r>
            <a:endParaRPr lang="en-US" altLang="en-US" sz="2000" dirty="0" smtClean="0"/>
          </a:p>
          <a:p>
            <a:pPr lvl="2">
              <a:lnSpc>
                <a:spcPct val="90000"/>
              </a:lnSpc>
              <a:defRPr/>
            </a:pPr>
            <a:r>
              <a:rPr lang="en-US" altLang="en-US" sz="2000" dirty="0" smtClean="0"/>
              <a:t>Benefited </a:t>
            </a:r>
            <a:r>
              <a:rPr lang="en-US" altLang="en-US" sz="2000" dirty="0" smtClean="0"/>
              <a:t>the most financially from the post war </a:t>
            </a:r>
            <a:r>
              <a:rPr lang="en-US" altLang="en-US" sz="2000" dirty="0" smtClean="0"/>
              <a:t>boom</a:t>
            </a:r>
          </a:p>
          <a:p>
            <a:pPr lvl="2">
              <a:lnSpc>
                <a:spcPct val="90000"/>
              </a:lnSpc>
              <a:defRPr/>
            </a:pPr>
            <a:r>
              <a:rPr lang="en-US" altLang="en-US" sz="2000" dirty="0" smtClean="0"/>
              <a:t>Technological progressive</a:t>
            </a:r>
          </a:p>
          <a:p>
            <a:pPr lvl="2">
              <a:lnSpc>
                <a:spcPct val="90000"/>
              </a:lnSpc>
              <a:defRPr/>
            </a:pPr>
            <a:r>
              <a:rPr lang="en-US" altLang="en-US" sz="2000" dirty="0" smtClean="0"/>
              <a:t>Conformity </a:t>
            </a:r>
            <a:r>
              <a:rPr lang="en-US" altLang="en-US" sz="2000" dirty="0" smtClean="0"/>
              <a:t>and cooperation</a:t>
            </a:r>
          </a:p>
          <a:p>
            <a:pPr lvl="1" eaLnBrk="1" hangingPunct="1">
              <a:lnSpc>
                <a:spcPct val="90000"/>
              </a:lnSpc>
              <a:defRPr/>
            </a:pPr>
            <a:r>
              <a:rPr lang="en-US" altLang="en-US" sz="2000" dirty="0" smtClean="0"/>
              <a:t>In Church every Sunday</a:t>
            </a:r>
          </a:p>
          <a:p>
            <a:pPr lvl="1" eaLnBrk="1" hangingPunct="1">
              <a:lnSpc>
                <a:spcPct val="90000"/>
              </a:lnSpc>
              <a:defRPr/>
            </a:pPr>
            <a:r>
              <a:rPr lang="en-US" altLang="en-US" sz="2000" dirty="0" smtClean="0"/>
              <a:t>Spirituality is centered on public worship and private prayer</a:t>
            </a:r>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blinds(horizontal)">
                                      <p:cBhvr>
                                        <p:cTn id="7" dur="500"/>
                                        <p:tgtEl>
                                          <p:spTgt spid="215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1507">
                                            <p:txEl>
                                              <p:pRg st="1" end="1"/>
                                            </p:txEl>
                                          </p:spTgt>
                                        </p:tgtEl>
                                        <p:attrNameLst>
                                          <p:attrName>style.visibility</p:attrName>
                                        </p:attrNameLst>
                                      </p:cBhvr>
                                      <p:to>
                                        <p:strVal val="visible"/>
                                      </p:to>
                                    </p:set>
                                    <p:animEffect transition="in" filter="blinds(horizontal)">
                                      <p:cBhvr>
                                        <p:cTn id="12" dur="500"/>
                                        <p:tgtEl>
                                          <p:spTgt spid="215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1507">
                                            <p:txEl>
                                              <p:pRg st="2" end="2"/>
                                            </p:txEl>
                                          </p:spTgt>
                                        </p:tgtEl>
                                        <p:attrNameLst>
                                          <p:attrName>style.visibility</p:attrName>
                                        </p:attrNameLst>
                                      </p:cBhvr>
                                      <p:to>
                                        <p:strVal val="visible"/>
                                      </p:to>
                                    </p:set>
                                    <p:animEffect transition="in" filter="blinds(horizontal)">
                                      <p:cBhvr>
                                        <p:cTn id="17" dur="500"/>
                                        <p:tgtEl>
                                          <p:spTgt spid="2150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1507">
                                            <p:txEl>
                                              <p:pRg st="3" end="3"/>
                                            </p:txEl>
                                          </p:spTgt>
                                        </p:tgtEl>
                                        <p:attrNameLst>
                                          <p:attrName>style.visibility</p:attrName>
                                        </p:attrNameLst>
                                      </p:cBhvr>
                                      <p:to>
                                        <p:strVal val="visible"/>
                                      </p:to>
                                    </p:set>
                                    <p:animEffect transition="in" filter="blinds(horizontal)">
                                      <p:cBhvr>
                                        <p:cTn id="22" dur="500"/>
                                        <p:tgtEl>
                                          <p:spTgt spid="2150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1507">
                                            <p:txEl>
                                              <p:pRg st="4" end="4"/>
                                            </p:txEl>
                                          </p:spTgt>
                                        </p:tgtEl>
                                        <p:attrNameLst>
                                          <p:attrName>style.visibility</p:attrName>
                                        </p:attrNameLst>
                                      </p:cBhvr>
                                      <p:to>
                                        <p:strVal val="visible"/>
                                      </p:to>
                                    </p:set>
                                    <p:animEffect transition="in" filter="blinds(horizontal)">
                                      <p:cBhvr>
                                        <p:cTn id="27" dur="500"/>
                                        <p:tgtEl>
                                          <p:spTgt spid="2150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1507">
                                            <p:txEl>
                                              <p:pRg st="5" end="5"/>
                                            </p:txEl>
                                          </p:spTgt>
                                        </p:tgtEl>
                                        <p:attrNameLst>
                                          <p:attrName>style.visibility</p:attrName>
                                        </p:attrNameLst>
                                      </p:cBhvr>
                                      <p:to>
                                        <p:strVal val="visible"/>
                                      </p:to>
                                    </p:set>
                                    <p:animEffect transition="in" filter="blinds(horizontal)">
                                      <p:cBhvr>
                                        <p:cTn id="32" dur="500"/>
                                        <p:tgtEl>
                                          <p:spTgt spid="2150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1507">
                                            <p:txEl>
                                              <p:pRg st="6" end="6"/>
                                            </p:txEl>
                                          </p:spTgt>
                                        </p:tgtEl>
                                        <p:attrNameLst>
                                          <p:attrName>style.visibility</p:attrName>
                                        </p:attrNameLst>
                                      </p:cBhvr>
                                      <p:to>
                                        <p:strVal val="visible"/>
                                      </p:to>
                                    </p:set>
                                    <p:animEffect transition="in" filter="blinds(horizontal)">
                                      <p:cBhvr>
                                        <p:cTn id="37" dur="500"/>
                                        <p:tgtEl>
                                          <p:spTgt spid="2150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21507">
                                            <p:txEl>
                                              <p:pRg st="7" end="7"/>
                                            </p:txEl>
                                          </p:spTgt>
                                        </p:tgtEl>
                                        <p:attrNameLst>
                                          <p:attrName>style.visibility</p:attrName>
                                        </p:attrNameLst>
                                      </p:cBhvr>
                                      <p:to>
                                        <p:strVal val="visible"/>
                                      </p:to>
                                    </p:set>
                                    <p:animEffect transition="in" filter="blinds(horizontal)">
                                      <p:cBhvr>
                                        <p:cTn id="42" dur="500"/>
                                        <p:tgtEl>
                                          <p:spTgt spid="2150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21507">
                                            <p:txEl>
                                              <p:pRg st="8" end="8"/>
                                            </p:txEl>
                                          </p:spTgt>
                                        </p:tgtEl>
                                        <p:attrNameLst>
                                          <p:attrName>style.visibility</p:attrName>
                                        </p:attrNameLst>
                                      </p:cBhvr>
                                      <p:to>
                                        <p:strVal val="visible"/>
                                      </p:to>
                                    </p:set>
                                    <p:animEffect transition="in" filter="blinds(horizontal)">
                                      <p:cBhvr>
                                        <p:cTn id="47" dur="500"/>
                                        <p:tgtEl>
                                          <p:spTgt spid="21507">
                                            <p:txEl>
                                              <p:pRg st="8" end="8"/>
                                            </p:txEl>
                                          </p:spTgt>
                                        </p:tgtEl>
                                      </p:cBhvr>
                                    </p:animEffect>
                                  </p:childTnLst>
                                </p:cTn>
                              </p:par>
                              <p:par>
                                <p:cTn id="48" presetID="3" presetClass="entr" presetSubtype="10" fill="hold" nodeType="withEffect">
                                  <p:stCondLst>
                                    <p:cond delay="0"/>
                                  </p:stCondLst>
                                  <p:childTnLst>
                                    <p:set>
                                      <p:cBhvr>
                                        <p:cTn id="49" dur="1" fill="hold">
                                          <p:stCondLst>
                                            <p:cond delay="0"/>
                                          </p:stCondLst>
                                        </p:cTn>
                                        <p:tgtEl>
                                          <p:spTgt spid="21507">
                                            <p:txEl>
                                              <p:pRg st="9" end="9"/>
                                            </p:txEl>
                                          </p:spTgt>
                                        </p:tgtEl>
                                        <p:attrNameLst>
                                          <p:attrName>style.visibility</p:attrName>
                                        </p:attrNameLst>
                                      </p:cBhvr>
                                      <p:to>
                                        <p:strVal val="visible"/>
                                      </p:to>
                                    </p:set>
                                    <p:animEffect transition="in" filter="blinds(horizontal)">
                                      <p:cBhvr>
                                        <p:cTn id="50" dur="500"/>
                                        <p:tgtEl>
                                          <p:spTgt spid="21507">
                                            <p:txEl>
                                              <p:pRg st="9" end="9"/>
                                            </p:txEl>
                                          </p:spTgt>
                                        </p:tgtEl>
                                      </p:cBhvr>
                                    </p:animEffect>
                                  </p:childTnLst>
                                </p:cTn>
                              </p:par>
                              <p:par>
                                <p:cTn id="51" presetID="3" presetClass="entr" presetSubtype="10" fill="hold" nodeType="withEffect">
                                  <p:stCondLst>
                                    <p:cond delay="0"/>
                                  </p:stCondLst>
                                  <p:childTnLst>
                                    <p:set>
                                      <p:cBhvr>
                                        <p:cTn id="52" dur="1" fill="hold">
                                          <p:stCondLst>
                                            <p:cond delay="0"/>
                                          </p:stCondLst>
                                        </p:cTn>
                                        <p:tgtEl>
                                          <p:spTgt spid="21507">
                                            <p:txEl>
                                              <p:pRg st="10" end="10"/>
                                            </p:txEl>
                                          </p:spTgt>
                                        </p:tgtEl>
                                        <p:attrNameLst>
                                          <p:attrName>style.visibility</p:attrName>
                                        </p:attrNameLst>
                                      </p:cBhvr>
                                      <p:to>
                                        <p:strVal val="visible"/>
                                      </p:to>
                                    </p:set>
                                    <p:animEffect transition="in" filter="blinds(horizontal)">
                                      <p:cBhvr>
                                        <p:cTn id="53" dur="500"/>
                                        <p:tgtEl>
                                          <p:spTgt spid="2150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913813" cy="1219200"/>
          </a:xfrm>
        </p:spPr>
        <p:txBody>
          <a:bodyPr>
            <a:noAutofit/>
          </a:bodyPr>
          <a:lstStyle/>
          <a:p>
            <a:r>
              <a:rPr lang="en-US" sz="4000" dirty="0"/>
              <a:t>Congregational Leadership Transition</a:t>
            </a:r>
          </a:p>
        </p:txBody>
      </p:sp>
      <p:sp>
        <p:nvSpPr>
          <p:cNvPr id="3" name="Content Placeholder 2"/>
          <p:cNvSpPr>
            <a:spLocks noGrp="1"/>
          </p:cNvSpPr>
          <p:nvPr>
            <p:ph idx="1"/>
          </p:nvPr>
        </p:nvSpPr>
        <p:spPr>
          <a:xfrm>
            <a:off x="1114424" y="2057400"/>
            <a:ext cx="7610476" cy="3670767"/>
          </a:xfrm>
        </p:spPr>
        <p:txBody>
          <a:bodyPr>
            <a:normAutofit/>
          </a:bodyPr>
          <a:lstStyle/>
          <a:p>
            <a:r>
              <a:rPr lang="en-US" dirty="0" smtClean="0"/>
              <a:t>Implementation</a:t>
            </a:r>
          </a:p>
          <a:p>
            <a:pPr lvl="1"/>
            <a:r>
              <a:rPr lang="en-US" dirty="0" smtClean="0"/>
              <a:t>Keep the mission of seeking and saving the lost primary</a:t>
            </a:r>
          </a:p>
          <a:p>
            <a:pPr lvl="1"/>
            <a:r>
              <a:rPr lang="en-US" dirty="0" smtClean="0"/>
              <a:t>Maintain Word and Sacrament ministry</a:t>
            </a:r>
          </a:p>
          <a:p>
            <a:pPr lvl="1"/>
            <a:r>
              <a:rPr lang="en-US" dirty="0" smtClean="0"/>
              <a:t>Learn and continue to be the Hands and Feet of Jesus in the world</a:t>
            </a:r>
          </a:p>
          <a:p>
            <a:pPr lvl="1"/>
            <a:r>
              <a:rPr lang="en-US" dirty="0" smtClean="0"/>
              <a:t>Intentionally grooming new leaders and giving recognition for the value of current leaders</a:t>
            </a:r>
          </a:p>
          <a:p>
            <a:pPr lvl="1"/>
            <a:r>
              <a:rPr lang="en-US" dirty="0" smtClean="0"/>
              <a:t>Develop intergenerational leader through process of mentoring</a:t>
            </a:r>
            <a:endParaRPr lang="en-US"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4000004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913813" cy="1200056"/>
          </a:xfrm>
        </p:spPr>
        <p:txBody>
          <a:bodyPr>
            <a:noAutofit/>
          </a:bodyPr>
          <a:lstStyle/>
          <a:p>
            <a:r>
              <a:rPr lang="en-US" sz="4000" dirty="0"/>
              <a:t>Congregational Leadership Transition</a:t>
            </a:r>
          </a:p>
        </p:txBody>
      </p:sp>
      <p:sp>
        <p:nvSpPr>
          <p:cNvPr id="3" name="Content Placeholder 2"/>
          <p:cNvSpPr>
            <a:spLocks noGrp="1"/>
          </p:cNvSpPr>
          <p:nvPr>
            <p:ph idx="1"/>
          </p:nvPr>
        </p:nvSpPr>
        <p:spPr>
          <a:xfrm>
            <a:off x="1114424" y="1981200"/>
            <a:ext cx="7610476" cy="3670767"/>
          </a:xfrm>
        </p:spPr>
        <p:txBody>
          <a:bodyPr>
            <a:noAutofit/>
          </a:bodyPr>
          <a:lstStyle/>
          <a:p>
            <a:r>
              <a:rPr lang="en-US" sz="1900" dirty="0" smtClean="0"/>
              <a:t>Tasks </a:t>
            </a:r>
            <a:r>
              <a:rPr lang="en-US" sz="1900" dirty="0"/>
              <a:t>T</a:t>
            </a:r>
            <a:r>
              <a:rPr lang="en-US" sz="1900" dirty="0" smtClean="0"/>
              <a:t>o Consider</a:t>
            </a:r>
          </a:p>
          <a:p>
            <a:pPr lvl="1"/>
            <a:r>
              <a:rPr lang="en-US" sz="1900" dirty="0" smtClean="0"/>
              <a:t>Evaluate current Constitution and By-Laws; rewrite changeable  sections as necessary with regard to current practice and procedure; submit any changes to IDW for approval</a:t>
            </a:r>
          </a:p>
          <a:p>
            <a:pPr lvl="1"/>
            <a:r>
              <a:rPr lang="en-US" sz="1900" dirty="0" smtClean="0"/>
              <a:t>Address scheduling issues with flexibility</a:t>
            </a:r>
          </a:p>
          <a:p>
            <a:pPr lvl="1"/>
            <a:r>
              <a:rPr lang="en-US" sz="1900" dirty="0" smtClean="0"/>
              <a:t>Contrast responsibilities with current structure with regard to the various ministry areas, including but not limited to Human Care, Evangelism, Stewardship, Elders and Discipleship, Trustees, Education, Youth and Councils</a:t>
            </a:r>
          </a:p>
          <a:p>
            <a:pPr lvl="1"/>
            <a:r>
              <a:rPr lang="en-US" sz="1900" dirty="0" smtClean="0"/>
              <a:t>Develop guidelines for healthy Conflict Resolution</a:t>
            </a:r>
          </a:p>
          <a:p>
            <a:pPr lvl="1"/>
            <a:r>
              <a:rPr lang="en-US" sz="1900" dirty="0" smtClean="0"/>
              <a:t>Develop policies for weddings, confirmation, funerals, building usage,  sex offender registry attendees , and the </a:t>
            </a:r>
            <a:r>
              <a:rPr lang="en-US" sz="1900" dirty="0" smtClean="0"/>
              <a:t>like</a:t>
            </a:r>
            <a:endParaRPr lang="en-US" sz="1900" dirty="0" smtClean="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2234524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0" y="685800"/>
            <a:ext cx="8913813" cy="1200056"/>
          </a:xfrm>
        </p:spPr>
        <p:txBody>
          <a:bodyPr>
            <a:noAutofit/>
          </a:bodyPr>
          <a:lstStyle/>
          <a:p>
            <a:pPr eaLnBrk="1" hangingPunct="1">
              <a:defRPr/>
            </a:pPr>
            <a:r>
              <a:rPr lang="en-US" altLang="en-US" sz="4000" dirty="0" smtClean="0"/>
              <a:t>Prescription for a </a:t>
            </a:r>
            <a:br>
              <a:rPr lang="en-US" altLang="en-US" sz="4000" dirty="0" smtClean="0"/>
            </a:br>
            <a:r>
              <a:rPr lang="en-US" altLang="en-US" sz="4000" dirty="0" smtClean="0"/>
              <a:t>Healthy Transfer of Leadership </a:t>
            </a:r>
          </a:p>
        </p:txBody>
      </p:sp>
      <p:sp>
        <p:nvSpPr>
          <p:cNvPr id="135171" name="Rectangle 3"/>
          <p:cNvSpPr>
            <a:spLocks noGrp="1" noChangeArrowheads="1"/>
          </p:cNvSpPr>
          <p:nvPr>
            <p:ph idx="1"/>
          </p:nvPr>
        </p:nvSpPr>
        <p:spPr>
          <a:xfrm>
            <a:off x="1114424" y="2209800"/>
            <a:ext cx="7610476" cy="3670767"/>
          </a:xfrm>
        </p:spPr>
        <p:txBody>
          <a:bodyPr/>
          <a:lstStyle/>
          <a:p>
            <a:pPr eaLnBrk="1" hangingPunct="1">
              <a:defRPr/>
            </a:pPr>
            <a:r>
              <a:rPr lang="en-US" altLang="en-US" dirty="0" smtClean="0"/>
              <a:t>Addressing Fear and Building Trust</a:t>
            </a:r>
          </a:p>
          <a:p>
            <a:pPr eaLnBrk="1" hangingPunct="1">
              <a:defRPr/>
            </a:pPr>
            <a:r>
              <a:rPr lang="en-US" altLang="en-US" dirty="0" smtClean="0"/>
              <a:t>Seeing Generationally</a:t>
            </a:r>
          </a:p>
          <a:p>
            <a:pPr eaLnBrk="1" hangingPunct="1">
              <a:defRPr/>
            </a:pPr>
            <a:r>
              <a:rPr lang="en-US" altLang="en-US" dirty="0" smtClean="0"/>
              <a:t>Prioritizing Values </a:t>
            </a:r>
          </a:p>
          <a:p>
            <a:pPr eaLnBrk="1" hangingPunct="1">
              <a:defRPr/>
            </a:pPr>
            <a:r>
              <a:rPr lang="en-US" altLang="en-US" dirty="0" smtClean="0"/>
              <a:t>Clarifying Vision</a:t>
            </a:r>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5171">
                                            <p:txEl>
                                              <p:pRg st="0" end="0"/>
                                            </p:txEl>
                                          </p:spTgt>
                                        </p:tgtEl>
                                        <p:attrNameLst>
                                          <p:attrName>style.visibility</p:attrName>
                                        </p:attrNameLst>
                                      </p:cBhvr>
                                      <p:to>
                                        <p:strVal val="visible"/>
                                      </p:to>
                                    </p:set>
                                    <p:animEffect transition="in" filter="blinds(horizontal)">
                                      <p:cBhvr>
                                        <p:cTn id="7" dur="500"/>
                                        <p:tgtEl>
                                          <p:spTgt spid="1351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5171">
                                            <p:txEl>
                                              <p:pRg st="1" end="1"/>
                                            </p:txEl>
                                          </p:spTgt>
                                        </p:tgtEl>
                                        <p:attrNameLst>
                                          <p:attrName>style.visibility</p:attrName>
                                        </p:attrNameLst>
                                      </p:cBhvr>
                                      <p:to>
                                        <p:strVal val="visible"/>
                                      </p:to>
                                    </p:set>
                                    <p:animEffect transition="in" filter="blinds(horizontal)">
                                      <p:cBhvr>
                                        <p:cTn id="12" dur="500"/>
                                        <p:tgtEl>
                                          <p:spTgt spid="1351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5171">
                                            <p:txEl>
                                              <p:pRg st="2" end="2"/>
                                            </p:txEl>
                                          </p:spTgt>
                                        </p:tgtEl>
                                        <p:attrNameLst>
                                          <p:attrName>style.visibility</p:attrName>
                                        </p:attrNameLst>
                                      </p:cBhvr>
                                      <p:to>
                                        <p:strVal val="visible"/>
                                      </p:to>
                                    </p:set>
                                    <p:animEffect transition="in" filter="blinds(horizontal)">
                                      <p:cBhvr>
                                        <p:cTn id="17" dur="500"/>
                                        <p:tgtEl>
                                          <p:spTgt spid="1351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5171">
                                            <p:txEl>
                                              <p:pRg st="3" end="3"/>
                                            </p:txEl>
                                          </p:spTgt>
                                        </p:tgtEl>
                                        <p:attrNameLst>
                                          <p:attrName>style.visibility</p:attrName>
                                        </p:attrNameLst>
                                      </p:cBhvr>
                                      <p:to>
                                        <p:strVal val="visible"/>
                                      </p:to>
                                    </p:set>
                                    <p:animEffect transition="in" filter="blinds(horizontal)">
                                      <p:cBhvr>
                                        <p:cTn id="22" dur="500"/>
                                        <p:tgtEl>
                                          <p:spTgt spid="13517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0" y="685800"/>
            <a:ext cx="8913813" cy="914400"/>
          </a:xfrm>
        </p:spPr>
        <p:txBody>
          <a:bodyPr>
            <a:normAutofit/>
          </a:bodyPr>
          <a:lstStyle/>
          <a:p>
            <a:pPr eaLnBrk="1" hangingPunct="1">
              <a:defRPr/>
            </a:pPr>
            <a:r>
              <a:rPr lang="en-US" altLang="en-US" sz="4000" dirty="0" smtClean="0"/>
              <a:t>Addressing Fear</a:t>
            </a:r>
          </a:p>
        </p:txBody>
      </p:sp>
      <p:sp>
        <p:nvSpPr>
          <p:cNvPr id="137219" name="Rectangle 3"/>
          <p:cNvSpPr>
            <a:spLocks noGrp="1" noChangeArrowheads="1"/>
          </p:cNvSpPr>
          <p:nvPr>
            <p:ph idx="1"/>
          </p:nvPr>
        </p:nvSpPr>
        <p:spPr>
          <a:xfrm>
            <a:off x="1114424" y="1905000"/>
            <a:ext cx="7610476" cy="3670767"/>
          </a:xfrm>
        </p:spPr>
        <p:txBody>
          <a:bodyPr>
            <a:normAutofit/>
          </a:bodyPr>
          <a:lstStyle/>
          <a:p>
            <a:pPr eaLnBrk="1" hangingPunct="1">
              <a:defRPr/>
            </a:pPr>
            <a:r>
              <a:rPr lang="en-US" altLang="en-US" dirty="0" smtClean="0"/>
              <a:t>Too much change</a:t>
            </a:r>
          </a:p>
          <a:p>
            <a:pPr eaLnBrk="1" hangingPunct="1">
              <a:defRPr/>
            </a:pPr>
            <a:r>
              <a:rPr lang="en-US" altLang="en-US" dirty="0" smtClean="0"/>
              <a:t>Too little change</a:t>
            </a:r>
          </a:p>
          <a:p>
            <a:pPr eaLnBrk="1" hangingPunct="1">
              <a:defRPr/>
            </a:pPr>
            <a:r>
              <a:rPr lang="en-US" altLang="en-US" dirty="0" smtClean="0"/>
              <a:t>Four intergenerational fears</a:t>
            </a:r>
          </a:p>
          <a:p>
            <a:pPr lvl="1" eaLnBrk="1" hangingPunct="1">
              <a:defRPr/>
            </a:pPr>
            <a:r>
              <a:rPr lang="en-US" altLang="en-US" sz="2000" dirty="0" smtClean="0"/>
              <a:t>Not being accepted</a:t>
            </a:r>
          </a:p>
          <a:p>
            <a:pPr lvl="1" eaLnBrk="1" hangingPunct="1">
              <a:defRPr/>
            </a:pPr>
            <a:r>
              <a:rPr lang="en-US" altLang="en-US" sz="2000" dirty="0" smtClean="0"/>
              <a:t>Must always do things the same</a:t>
            </a:r>
          </a:p>
          <a:p>
            <a:pPr lvl="1" eaLnBrk="1" hangingPunct="1">
              <a:defRPr/>
            </a:pPr>
            <a:r>
              <a:rPr lang="en-US" altLang="en-US" sz="2000" dirty="0" smtClean="0"/>
              <a:t>Not doing things good enough</a:t>
            </a:r>
          </a:p>
          <a:p>
            <a:pPr lvl="1" eaLnBrk="1" hangingPunct="1">
              <a:defRPr/>
            </a:pPr>
            <a:r>
              <a:rPr lang="en-US" altLang="en-US" sz="2000" dirty="0" smtClean="0"/>
              <a:t>Being silenced</a:t>
            </a:r>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7219">
                                            <p:txEl>
                                              <p:pRg st="0" end="0"/>
                                            </p:txEl>
                                          </p:spTgt>
                                        </p:tgtEl>
                                        <p:attrNameLst>
                                          <p:attrName>style.visibility</p:attrName>
                                        </p:attrNameLst>
                                      </p:cBhvr>
                                      <p:to>
                                        <p:strVal val="visible"/>
                                      </p:to>
                                    </p:set>
                                    <p:animEffect transition="in" filter="blinds(horizontal)">
                                      <p:cBhvr>
                                        <p:cTn id="7" dur="500"/>
                                        <p:tgtEl>
                                          <p:spTgt spid="137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7219">
                                            <p:txEl>
                                              <p:pRg st="1" end="1"/>
                                            </p:txEl>
                                          </p:spTgt>
                                        </p:tgtEl>
                                        <p:attrNameLst>
                                          <p:attrName>style.visibility</p:attrName>
                                        </p:attrNameLst>
                                      </p:cBhvr>
                                      <p:to>
                                        <p:strVal val="visible"/>
                                      </p:to>
                                    </p:set>
                                    <p:animEffect transition="in" filter="blinds(horizontal)">
                                      <p:cBhvr>
                                        <p:cTn id="12" dur="500"/>
                                        <p:tgtEl>
                                          <p:spTgt spid="1372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7219">
                                            <p:txEl>
                                              <p:pRg st="2" end="2"/>
                                            </p:txEl>
                                          </p:spTgt>
                                        </p:tgtEl>
                                        <p:attrNameLst>
                                          <p:attrName>style.visibility</p:attrName>
                                        </p:attrNameLst>
                                      </p:cBhvr>
                                      <p:to>
                                        <p:strVal val="visible"/>
                                      </p:to>
                                    </p:set>
                                    <p:animEffect transition="in" filter="blinds(horizontal)">
                                      <p:cBhvr>
                                        <p:cTn id="17" dur="500"/>
                                        <p:tgtEl>
                                          <p:spTgt spid="1372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7219">
                                            <p:txEl>
                                              <p:pRg st="3" end="3"/>
                                            </p:txEl>
                                          </p:spTgt>
                                        </p:tgtEl>
                                        <p:attrNameLst>
                                          <p:attrName>style.visibility</p:attrName>
                                        </p:attrNameLst>
                                      </p:cBhvr>
                                      <p:to>
                                        <p:strVal val="visible"/>
                                      </p:to>
                                    </p:set>
                                    <p:animEffect transition="in" filter="blinds(horizontal)">
                                      <p:cBhvr>
                                        <p:cTn id="22" dur="500"/>
                                        <p:tgtEl>
                                          <p:spTgt spid="1372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37219">
                                            <p:txEl>
                                              <p:pRg st="4" end="4"/>
                                            </p:txEl>
                                          </p:spTgt>
                                        </p:tgtEl>
                                        <p:attrNameLst>
                                          <p:attrName>style.visibility</p:attrName>
                                        </p:attrNameLst>
                                      </p:cBhvr>
                                      <p:to>
                                        <p:strVal val="visible"/>
                                      </p:to>
                                    </p:set>
                                    <p:animEffect transition="in" filter="blinds(horizontal)">
                                      <p:cBhvr>
                                        <p:cTn id="27" dur="500"/>
                                        <p:tgtEl>
                                          <p:spTgt spid="1372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37219">
                                            <p:txEl>
                                              <p:pRg st="5" end="5"/>
                                            </p:txEl>
                                          </p:spTgt>
                                        </p:tgtEl>
                                        <p:attrNameLst>
                                          <p:attrName>style.visibility</p:attrName>
                                        </p:attrNameLst>
                                      </p:cBhvr>
                                      <p:to>
                                        <p:strVal val="visible"/>
                                      </p:to>
                                    </p:set>
                                    <p:animEffect transition="in" filter="blinds(horizontal)">
                                      <p:cBhvr>
                                        <p:cTn id="32" dur="500"/>
                                        <p:tgtEl>
                                          <p:spTgt spid="1372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37219">
                                            <p:txEl>
                                              <p:pRg st="6" end="6"/>
                                            </p:txEl>
                                          </p:spTgt>
                                        </p:tgtEl>
                                        <p:attrNameLst>
                                          <p:attrName>style.visibility</p:attrName>
                                        </p:attrNameLst>
                                      </p:cBhvr>
                                      <p:to>
                                        <p:strVal val="visible"/>
                                      </p:to>
                                    </p:set>
                                    <p:animEffect transition="in" filter="blinds(horizontal)">
                                      <p:cBhvr>
                                        <p:cTn id="37" dur="500"/>
                                        <p:tgtEl>
                                          <p:spTgt spid="1372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0" y="685800"/>
            <a:ext cx="8913813" cy="914400"/>
          </a:xfrm>
        </p:spPr>
        <p:txBody>
          <a:bodyPr>
            <a:normAutofit/>
          </a:bodyPr>
          <a:lstStyle/>
          <a:p>
            <a:pPr eaLnBrk="1" hangingPunct="1">
              <a:defRPr/>
            </a:pPr>
            <a:r>
              <a:rPr lang="en-US" altLang="en-US" sz="4000" dirty="0" smtClean="0"/>
              <a:t>Building Trust</a:t>
            </a:r>
          </a:p>
        </p:txBody>
      </p:sp>
      <p:sp>
        <p:nvSpPr>
          <p:cNvPr id="139267" name="Rectangle 3"/>
          <p:cNvSpPr>
            <a:spLocks noGrp="1" noChangeArrowheads="1"/>
          </p:cNvSpPr>
          <p:nvPr>
            <p:ph idx="1"/>
          </p:nvPr>
        </p:nvSpPr>
        <p:spPr>
          <a:xfrm>
            <a:off x="1114424" y="1905000"/>
            <a:ext cx="7610476" cy="3670767"/>
          </a:xfrm>
        </p:spPr>
        <p:txBody>
          <a:bodyPr/>
          <a:lstStyle/>
          <a:p>
            <a:pPr eaLnBrk="1" hangingPunct="1">
              <a:defRPr/>
            </a:pPr>
            <a:r>
              <a:rPr lang="en-US" altLang="en-US" dirty="0" smtClean="0"/>
              <a:t>Communication between the generations</a:t>
            </a:r>
          </a:p>
          <a:p>
            <a:pPr eaLnBrk="1" hangingPunct="1">
              <a:defRPr/>
            </a:pPr>
            <a:r>
              <a:rPr lang="en-US" altLang="en-US" dirty="0" smtClean="0"/>
              <a:t>Bring people together—planned intergenerational events—joint activities</a:t>
            </a:r>
          </a:p>
          <a:p>
            <a:pPr eaLnBrk="1" hangingPunct="1">
              <a:defRPr/>
            </a:pPr>
            <a:r>
              <a:rPr lang="en-US" altLang="en-US" dirty="0" smtClean="0"/>
              <a:t>Let leaders do their job without worrying about how it was done in the past</a:t>
            </a:r>
          </a:p>
          <a:p>
            <a:pPr eaLnBrk="1" hangingPunct="1">
              <a:defRPr/>
            </a:pPr>
            <a:r>
              <a:rPr lang="en-US" altLang="en-US" dirty="0" smtClean="0"/>
              <a:t>Identify and mentor young leaders</a:t>
            </a:r>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9267">
                                            <p:txEl>
                                              <p:pRg st="0" end="0"/>
                                            </p:txEl>
                                          </p:spTgt>
                                        </p:tgtEl>
                                        <p:attrNameLst>
                                          <p:attrName>style.visibility</p:attrName>
                                        </p:attrNameLst>
                                      </p:cBhvr>
                                      <p:to>
                                        <p:strVal val="visible"/>
                                      </p:to>
                                    </p:set>
                                    <p:animEffect transition="in" filter="blinds(horizontal)">
                                      <p:cBhvr>
                                        <p:cTn id="7" dur="500"/>
                                        <p:tgtEl>
                                          <p:spTgt spid="1392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9267">
                                            <p:txEl>
                                              <p:pRg st="1" end="1"/>
                                            </p:txEl>
                                          </p:spTgt>
                                        </p:tgtEl>
                                        <p:attrNameLst>
                                          <p:attrName>style.visibility</p:attrName>
                                        </p:attrNameLst>
                                      </p:cBhvr>
                                      <p:to>
                                        <p:strVal val="visible"/>
                                      </p:to>
                                    </p:set>
                                    <p:animEffect transition="in" filter="blinds(horizontal)">
                                      <p:cBhvr>
                                        <p:cTn id="12" dur="500"/>
                                        <p:tgtEl>
                                          <p:spTgt spid="13926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9267">
                                            <p:txEl>
                                              <p:pRg st="2" end="2"/>
                                            </p:txEl>
                                          </p:spTgt>
                                        </p:tgtEl>
                                        <p:attrNameLst>
                                          <p:attrName>style.visibility</p:attrName>
                                        </p:attrNameLst>
                                      </p:cBhvr>
                                      <p:to>
                                        <p:strVal val="visible"/>
                                      </p:to>
                                    </p:set>
                                    <p:animEffect transition="in" filter="blinds(horizontal)">
                                      <p:cBhvr>
                                        <p:cTn id="17" dur="500"/>
                                        <p:tgtEl>
                                          <p:spTgt spid="13926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9267">
                                            <p:txEl>
                                              <p:pRg st="3" end="3"/>
                                            </p:txEl>
                                          </p:spTgt>
                                        </p:tgtEl>
                                        <p:attrNameLst>
                                          <p:attrName>style.visibility</p:attrName>
                                        </p:attrNameLst>
                                      </p:cBhvr>
                                      <p:to>
                                        <p:strVal val="visible"/>
                                      </p:to>
                                    </p:set>
                                    <p:animEffect transition="in" filter="blinds(horizontal)">
                                      <p:cBhvr>
                                        <p:cTn id="22" dur="500"/>
                                        <p:tgtEl>
                                          <p:spTgt spid="13926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a:xfrm>
            <a:off x="0" y="685800"/>
            <a:ext cx="8913813" cy="914400"/>
          </a:xfrm>
        </p:spPr>
        <p:txBody>
          <a:bodyPr>
            <a:normAutofit/>
          </a:bodyPr>
          <a:lstStyle/>
          <a:p>
            <a:pPr eaLnBrk="1" hangingPunct="1">
              <a:defRPr/>
            </a:pPr>
            <a:r>
              <a:rPr lang="en-US" altLang="en-US" sz="4000" dirty="0" smtClean="0"/>
              <a:t>Seeing Generationally</a:t>
            </a:r>
          </a:p>
        </p:txBody>
      </p:sp>
      <p:sp>
        <p:nvSpPr>
          <p:cNvPr id="141315" name="Rectangle 3"/>
          <p:cNvSpPr>
            <a:spLocks noGrp="1" noChangeArrowheads="1"/>
          </p:cNvSpPr>
          <p:nvPr>
            <p:ph idx="1"/>
          </p:nvPr>
        </p:nvSpPr>
        <p:spPr>
          <a:xfrm>
            <a:off x="1114424" y="1905000"/>
            <a:ext cx="7610476" cy="3670767"/>
          </a:xfrm>
        </p:spPr>
        <p:txBody>
          <a:bodyPr>
            <a:noAutofit/>
          </a:bodyPr>
          <a:lstStyle/>
          <a:p>
            <a:pPr eaLnBrk="1" hangingPunct="1">
              <a:defRPr/>
            </a:pPr>
            <a:r>
              <a:rPr lang="en-US" altLang="en-US" dirty="0" smtClean="0"/>
              <a:t>Modern</a:t>
            </a:r>
          </a:p>
          <a:p>
            <a:pPr lvl="1" eaLnBrk="1" hangingPunct="1">
              <a:defRPr/>
            </a:pPr>
            <a:r>
              <a:rPr lang="en-US" altLang="en-US" sz="2000" dirty="0" smtClean="0"/>
              <a:t>Knowledge is certain</a:t>
            </a:r>
          </a:p>
          <a:p>
            <a:pPr lvl="1" eaLnBrk="1" hangingPunct="1">
              <a:defRPr/>
            </a:pPr>
            <a:r>
              <a:rPr lang="en-US" altLang="en-US" sz="2000" dirty="0" smtClean="0"/>
              <a:t>Knowledge is objective</a:t>
            </a:r>
          </a:p>
          <a:p>
            <a:pPr lvl="1" eaLnBrk="1" hangingPunct="1">
              <a:defRPr/>
            </a:pPr>
            <a:r>
              <a:rPr lang="en-US" altLang="en-US" sz="2000" dirty="0" smtClean="0"/>
              <a:t>Knowing is better than not knowing</a:t>
            </a:r>
          </a:p>
          <a:p>
            <a:pPr eaLnBrk="1" hangingPunct="1">
              <a:defRPr/>
            </a:pPr>
            <a:r>
              <a:rPr lang="en-US" altLang="en-US" dirty="0" smtClean="0"/>
              <a:t>Postmodern</a:t>
            </a:r>
          </a:p>
          <a:p>
            <a:pPr lvl="1" eaLnBrk="1" hangingPunct="1">
              <a:defRPr/>
            </a:pPr>
            <a:r>
              <a:rPr lang="en-US" altLang="en-US" sz="2000" dirty="0" smtClean="0">
                <a:effectLst/>
              </a:rPr>
              <a:t>Knowledge is helpful but not necessary</a:t>
            </a:r>
          </a:p>
          <a:p>
            <a:pPr lvl="1" eaLnBrk="1" hangingPunct="1">
              <a:defRPr/>
            </a:pPr>
            <a:r>
              <a:rPr lang="en-US" altLang="en-US" sz="2000" dirty="0" smtClean="0">
                <a:effectLst/>
              </a:rPr>
              <a:t>In place of objective truth there is simply my individual perspective</a:t>
            </a:r>
          </a:p>
          <a:p>
            <a:pPr lvl="1" eaLnBrk="1" hangingPunct="1">
              <a:defRPr/>
            </a:pPr>
            <a:r>
              <a:rPr lang="en-US" altLang="en-US" sz="2000" dirty="0" smtClean="0">
                <a:effectLst/>
              </a:rPr>
              <a:t>Knowledge always comes with prejudices, with beliefs, with a background</a:t>
            </a:r>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1315">
                                            <p:txEl>
                                              <p:pRg st="0" end="0"/>
                                            </p:txEl>
                                          </p:spTgt>
                                        </p:tgtEl>
                                        <p:attrNameLst>
                                          <p:attrName>style.visibility</p:attrName>
                                        </p:attrNameLst>
                                      </p:cBhvr>
                                      <p:to>
                                        <p:strVal val="visible"/>
                                      </p:to>
                                    </p:set>
                                    <p:animEffect transition="in" filter="blinds(horizontal)">
                                      <p:cBhvr>
                                        <p:cTn id="7" dur="500"/>
                                        <p:tgtEl>
                                          <p:spTgt spid="141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1315">
                                            <p:txEl>
                                              <p:pRg st="1" end="1"/>
                                            </p:txEl>
                                          </p:spTgt>
                                        </p:tgtEl>
                                        <p:attrNameLst>
                                          <p:attrName>style.visibility</p:attrName>
                                        </p:attrNameLst>
                                      </p:cBhvr>
                                      <p:to>
                                        <p:strVal val="visible"/>
                                      </p:to>
                                    </p:set>
                                    <p:animEffect transition="in" filter="blinds(horizontal)">
                                      <p:cBhvr>
                                        <p:cTn id="12" dur="500"/>
                                        <p:tgtEl>
                                          <p:spTgt spid="141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1315">
                                            <p:txEl>
                                              <p:pRg st="2" end="2"/>
                                            </p:txEl>
                                          </p:spTgt>
                                        </p:tgtEl>
                                        <p:attrNameLst>
                                          <p:attrName>style.visibility</p:attrName>
                                        </p:attrNameLst>
                                      </p:cBhvr>
                                      <p:to>
                                        <p:strVal val="visible"/>
                                      </p:to>
                                    </p:set>
                                    <p:animEffect transition="in" filter="blinds(horizontal)">
                                      <p:cBhvr>
                                        <p:cTn id="17" dur="500"/>
                                        <p:tgtEl>
                                          <p:spTgt spid="1413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1315">
                                            <p:txEl>
                                              <p:pRg st="3" end="3"/>
                                            </p:txEl>
                                          </p:spTgt>
                                        </p:tgtEl>
                                        <p:attrNameLst>
                                          <p:attrName>style.visibility</p:attrName>
                                        </p:attrNameLst>
                                      </p:cBhvr>
                                      <p:to>
                                        <p:strVal val="visible"/>
                                      </p:to>
                                    </p:set>
                                    <p:animEffect transition="in" filter="blinds(horizontal)">
                                      <p:cBhvr>
                                        <p:cTn id="22" dur="500"/>
                                        <p:tgtEl>
                                          <p:spTgt spid="1413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1315">
                                            <p:txEl>
                                              <p:pRg st="4" end="4"/>
                                            </p:txEl>
                                          </p:spTgt>
                                        </p:tgtEl>
                                        <p:attrNameLst>
                                          <p:attrName>style.visibility</p:attrName>
                                        </p:attrNameLst>
                                      </p:cBhvr>
                                      <p:to>
                                        <p:strVal val="visible"/>
                                      </p:to>
                                    </p:set>
                                    <p:animEffect transition="in" filter="blinds(horizontal)">
                                      <p:cBhvr>
                                        <p:cTn id="27" dur="500"/>
                                        <p:tgtEl>
                                          <p:spTgt spid="14131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41315">
                                            <p:txEl>
                                              <p:pRg st="5" end="5"/>
                                            </p:txEl>
                                          </p:spTgt>
                                        </p:tgtEl>
                                        <p:attrNameLst>
                                          <p:attrName>style.visibility</p:attrName>
                                        </p:attrNameLst>
                                      </p:cBhvr>
                                      <p:to>
                                        <p:strVal val="visible"/>
                                      </p:to>
                                    </p:set>
                                    <p:animEffect transition="in" filter="blinds(horizontal)">
                                      <p:cBhvr>
                                        <p:cTn id="32" dur="500"/>
                                        <p:tgtEl>
                                          <p:spTgt spid="14131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41315">
                                            <p:txEl>
                                              <p:pRg st="6" end="6"/>
                                            </p:txEl>
                                          </p:spTgt>
                                        </p:tgtEl>
                                        <p:attrNameLst>
                                          <p:attrName>style.visibility</p:attrName>
                                        </p:attrNameLst>
                                      </p:cBhvr>
                                      <p:to>
                                        <p:strVal val="visible"/>
                                      </p:to>
                                    </p:set>
                                    <p:animEffect transition="in" filter="blinds(horizontal)">
                                      <p:cBhvr>
                                        <p:cTn id="37" dur="500"/>
                                        <p:tgtEl>
                                          <p:spTgt spid="14131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41315">
                                            <p:txEl>
                                              <p:pRg st="7" end="7"/>
                                            </p:txEl>
                                          </p:spTgt>
                                        </p:tgtEl>
                                        <p:attrNameLst>
                                          <p:attrName>style.visibility</p:attrName>
                                        </p:attrNameLst>
                                      </p:cBhvr>
                                      <p:to>
                                        <p:strVal val="visible"/>
                                      </p:to>
                                    </p:set>
                                    <p:animEffect transition="in" filter="blinds(horizontal)">
                                      <p:cBhvr>
                                        <p:cTn id="42" dur="500"/>
                                        <p:tgtEl>
                                          <p:spTgt spid="14131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0" y="685800"/>
            <a:ext cx="8913813" cy="1162144"/>
          </a:xfrm>
        </p:spPr>
        <p:txBody>
          <a:bodyPr>
            <a:noAutofit/>
          </a:bodyPr>
          <a:lstStyle/>
          <a:p>
            <a:pPr eaLnBrk="1" hangingPunct="1">
              <a:defRPr/>
            </a:pPr>
            <a:r>
              <a:rPr lang="en-US" altLang="en-US" sz="4000" dirty="0" smtClean="0"/>
              <a:t>A Tool for Discerning Core Values </a:t>
            </a:r>
          </a:p>
        </p:txBody>
      </p:sp>
      <p:sp>
        <p:nvSpPr>
          <p:cNvPr id="169987" name="Rectangle 3"/>
          <p:cNvSpPr>
            <a:spLocks noGrp="1" noChangeArrowheads="1"/>
          </p:cNvSpPr>
          <p:nvPr>
            <p:ph idx="1"/>
          </p:nvPr>
        </p:nvSpPr>
        <p:spPr>
          <a:xfrm>
            <a:off x="1114424" y="2209800"/>
            <a:ext cx="7610476" cy="3670767"/>
          </a:xfrm>
        </p:spPr>
        <p:txBody>
          <a:bodyPr>
            <a:normAutofit/>
          </a:bodyPr>
          <a:lstStyle/>
          <a:p>
            <a:pPr eaLnBrk="1" hangingPunct="1">
              <a:defRPr/>
            </a:pPr>
            <a:r>
              <a:rPr lang="en-US" altLang="en-US" b="1" dirty="0" smtClean="0"/>
              <a:t>Values - what are we about?</a:t>
            </a:r>
            <a:endParaRPr lang="en-US" altLang="en-US" dirty="0" smtClean="0"/>
          </a:p>
          <a:p>
            <a:pPr lvl="1" eaLnBrk="1" hangingPunct="1">
              <a:defRPr/>
            </a:pPr>
            <a:r>
              <a:rPr lang="en-US" altLang="en-US" sz="2000" dirty="0" smtClean="0"/>
              <a:t>Personal Values	</a:t>
            </a:r>
          </a:p>
          <a:p>
            <a:pPr lvl="1" eaLnBrk="1" hangingPunct="1">
              <a:defRPr/>
            </a:pPr>
            <a:r>
              <a:rPr lang="en-US" altLang="en-US" sz="2000" dirty="0" smtClean="0"/>
              <a:t>Congregational Values	</a:t>
            </a:r>
          </a:p>
          <a:p>
            <a:pPr lvl="1" eaLnBrk="1" hangingPunct="1">
              <a:defRPr/>
            </a:pPr>
            <a:r>
              <a:rPr lang="en-US" altLang="en-US" sz="2000" dirty="0" smtClean="0"/>
              <a:t>Generational Values</a:t>
            </a:r>
          </a:p>
          <a:p>
            <a:pPr lvl="2" eaLnBrk="1" hangingPunct="1">
              <a:defRPr/>
            </a:pPr>
            <a:r>
              <a:rPr lang="en-US" altLang="en-US" sz="2000" dirty="0" smtClean="0"/>
              <a:t>Generation Y</a:t>
            </a:r>
          </a:p>
          <a:p>
            <a:pPr lvl="2" eaLnBrk="1" hangingPunct="1">
              <a:defRPr/>
            </a:pPr>
            <a:r>
              <a:rPr lang="en-US" altLang="en-US" sz="2000" dirty="0" smtClean="0"/>
              <a:t>Generation X</a:t>
            </a:r>
          </a:p>
          <a:p>
            <a:pPr lvl="2" eaLnBrk="1" hangingPunct="1">
              <a:defRPr/>
            </a:pPr>
            <a:r>
              <a:rPr lang="en-US" altLang="en-US" sz="2000" dirty="0" smtClean="0"/>
              <a:t>Boomers</a:t>
            </a:r>
          </a:p>
          <a:p>
            <a:pPr lvl="2" eaLnBrk="1" hangingPunct="1">
              <a:defRPr/>
            </a:pPr>
            <a:r>
              <a:rPr lang="en-US" altLang="en-US" sz="2000" dirty="0" smtClean="0"/>
              <a:t>Builders</a:t>
            </a:r>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9987">
                                            <p:txEl>
                                              <p:pRg st="0" end="0"/>
                                            </p:txEl>
                                          </p:spTgt>
                                        </p:tgtEl>
                                        <p:attrNameLst>
                                          <p:attrName>style.visibility</p:attrName>
                                        </p:attrNameLst>
                                      </p:cBhvr>
                                      <p:to>
                                        <p:strVal val="visible"/>
                                      </p:to>
                                    </p:set>
                                    <p:animEffect transition="in" filter="blinds(horizontal)">
                                      <p:cBhvr>
                                        <p:cTn id="7" dur="500"/>
                                        <p:tgtEl>
                                          <p:spTgt spid="1699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9987">
                                            <p:txEl>
                                              <p:pRg st="1" end="1"/>
                                            </p:txEl>
                                          </p:spTgt>
                                        </p:tgtEl>
                                        <p:attrNameLst>
                                          <p:attrName>style.visibility</p:attrName>
                                        </p:attrNameLst>
                                      </p:cBhvr>
                                      <p:to>
                                        <p:strVal val="visible"/>
                                      </p:to>
                                    </p:set>
                                    <p:animEffect transition="in" filter="blinds(horizontal)">
                                      <p:cBhvr>
                                        <p:cTn id="12" dur="500"/>
                                        <p:tgtEl>
                                          <p:spTgt spid="1699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69987">
                                            <p:txEl>
                                              <p:pRg st="2" end="2"/>
                                            </p:txEl>
                                          </p:spTgt>
                                        </p:tgtEl>
                                        <p:attrNameLst>
                                          <p:attrName>style.visibility</p:attrName>
                                        </p:attrNameLst>
                                      </p:cBhvr>
                                      <p:to>
                                        <p:strVal val="visible"/>
                                      </p:to>
                                    </p:set>
                                    <p:animEffect transition="in" filter="blinds(horizontal)">
                                      <p:cBhvr>
                                        <p:cTn id="17" dur="500"/>
                                        <p:tgtEl>
                                          <p:spTgt spid="1699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69987">
                                            <p:txEl>
                                              <p:pRg st="3" end="3"/>
                                            </p:txEl>
                                          </p:spTgt>
                                        </p:tgtEl>
                                        <p:attrNameLst>
                                          <p:attrName>style.visibility</p:attrName>
                                        </p:attrNameLst>
                                      </p:cBhvr>
                                      <p:to>
                                        <p:strVal val="visible"/>
                                      </p:to>
                                    </p:set>
                                    <p:animEffect transition="in" filter="blinds(horizontal)">
                                      <p:cBhvr>
                                        <p:cTn id="22" dur="500"/>
                                        <p:tgtEl>
                                          <p:spTgt spid="1699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69987">
                                            <p:txEl>
                                              <p:pRg st="4" end="4"/>
                                            </p:txEl>
                                          </p:spTgt>
                                        </p:tgtEl>
                                        <p:attrNameLst>
                                          <p:attrName>style.visibility</p:attrName>
                                        </p:attrNameLst>
                                      </p:cBhvr>
                                      <p:to>
                                        <p:strVal val="visible"/>
                                      </p:to>
                                    </p:set>
                                    <p:animEffect transition="in" filter="blinds(horizontal)">
                                      <p:cBhvr>
                                        <p:cTn id="27" dur="500"/>
                                        <p:tgtEl>
                                          <p:spTgt spid="16998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69987">
                                            <p:txEl>
                                              <p:pRg st="5" end="5"/>
                                            </p:txEl>
                                          </p:spTgt>
                                        </p:tgtEl>
                                        <p:attrNameLst>
                                          <p:attrName>style.visibility</p:attrName>
                                        </p:attrNameLst>
                                      </p:cBhvr>
                                      <p:to>
                                        <p:strVal val="visible"/>
                                      </p:to>
                                    </p:set>
                                    <p:animEffect transition="in" filter="blinds(horizontal)">
                                      <p:cBhvr>
                                        <p:cTn id="32" dur="500"/>
                                        <p:tgtEl>
                                          <p:spTgt spid="16998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69987">
                                            <p:txEl>
                                              <p:pRg st="6" end="6"/>
                                            </p:txEl>
                                          </p:spTgt>
                                        </p:tgtEl>
                                        <p:attrNameLst>
                                          <p:attrName>style.visibility</p:attrName>
                                        </p:attrNameLst>
                                      </p:cBhvr>
                                      <p:to>
                                        <p:strVal val="visible"/>
                                      </p:to>
                                    </p:set>
                                    <p:animEffect transition="in" filter="blinds(horizontal)">
                                      <p:cBhvr>
                                        <p:cTn id="37" dur="500"/>
                                        <p:tgtEl>
                                          <p:spTgt spid="16998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69987">
                                            <p:txEl>
                                              <p:pRg st="7" end="7"/>
                                            </p:txEl>
                                          </p:spTgt>
                                        </p:tgtEl>
                                        <p:attrNameLst>
                                          <p:attrName>style.visibility</p:attrName>
                                        </p:attrNameLst>
                                      </p:cBhvr>
                                      <p:to>
                                        <p:strVal val="visible"/>
                                      </p:to>
                                    </p:set>
                                    <p:animEffect transition="in" filter="blinds(horizontal)">
                                      <p:cBhvr>
                                        <p:cTn id="42" dur="500"/>
                                        <p:tgtEl>
                                          <p:spTgt spid="1699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0" y="685800"/>
            <a:ext cx="8913813" cy="914400"/>
          </a:xfrm>
        </p:spPr>
        <p:txBody>
          <a:bodyPr>
            <a:normAutofit/>
          </a:bodyPr>
          <a:lstStyle/>
          <a:p>
            <a:pPr eaLnBrk="1" hangingPunct="1">
              <a:defRPr/>
            </a:pPr>
            <a:r>
              <a:rPr lang="en-US" altLang="en-US" sz="4000" dirty="0" smtClean="0"/>
              <a:t>Listing of Value Statements</a:t>
            </a:r>
          </a:p>
        </p:txBody>
      </p:sp>
      <p:sp>
        <p:nvSpPr>
          <p:cNvPr id="171011" name="Rectangle 3"/>
          <p:cNvSpPr>
            <a:spLocks noGrp="1" noChangeArrowheads="1"/>
          </p:cNvSpPr>
          <p:nvPr>
            <p:ph idx="1"/>
          </p:nvPr>
        </p:nvSpPr>
        <p:spPr>
          <a:xfrm>
            <a:off x="1114424" y="1905000"/>
            <a:ext cx="7610476" cy="3670767"/>
          </a:xfrm>
        </p:spPr>
        <p:txBody>
          <a:bodyPr/>
          <a:lstStyle/>
          <a:p>
            <a:pPr eaLnBrk="1" hangingPunct="1">
              <a:defRPr/>
            </a:pPr>
            <a:r>
              <a:rPr lang="en-US" altLang="en-US" dirty="0" smtClean="0"/>
              <a:t>What are our core values?	</a:t>
            </a:r>
          </a:p>
          <a:p>
            <a:pPr eaLnBrk="1" hangingPunct="1">
              <a:defRPr/>
            </a:pPr>
            <a:r>
              <a:rPr lang="en-US" altLang="en-US" dirty="0" smtClean="0"/>
              <a:t>How might these be perceived by the differing generations?</a:t>
            </a:r>
          </a:p>
          <a:p>
            <a:pPr eaLnBrk="1" hangingPunct="1">
              <a:defRPr/>
            </a:pPr>
            <a:r>
              <a:rPr lang="en-US" altLang="en-US" dirty="0" smtClean="0"/>
              <a:t>Ordering - what’s most important – What are our Core Values?</a:t>
            </a:r>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1011">
                                            <p:txEl>
                                              <p:pRg st="0" end="0"/>
                                            </p:txEl>
                                          </p:spTgt>
                                        </p:tgtEl>
                                        <p:attrNameLst>
                                          <p:attrName>style.visibility</p:attrName>
                                        </p:attrNameLst>
                                      </p:cBhvr>
                                      <p:to>
                                        <p:strVal val="visible"/>
                                      </p:to>
                                    </p:set>
                                    <p:animEffect transition="in" filter="blinds(horizontal)">
                                      <p:cBhvr>
                                        <p:cTn id="7" dur="500"/>
                                        <p:tgtEl>
                                          <p:spTgt spid="1710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1011">
                                            <p:txEl>
                                              <p:pRg st="1" end="1"/>
                                            </p:txEl>
                                          </p:spTgt>
                                        </p:tgtEl>
                                        <p:attrNameLst>
                                          <p:attrName>style.visibility</p:attrName>
                                        </p:attrNameLst>
                                      </p:cBhvr>
                                      <p:to>
                                        <p:strVal val="visible"/>
                                      </p:to>
                                    </p:set>
                                    <p:animEffect transition="in" filter="blinds(horizontal)">
                                      <p:cBhvr>
                                        <p:cTn id="12" dur="500"/>
                                        <p:tgtEl>
                                          <p:spTgt spid="1710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71011">
                                            <p:txEl>
                                              <p:pRg st="2" end="2"/>
                                            </p:txEl>
                                          </p:spTgt>
                                        </p:tgtEl>
                                        <p:attrNameLst>
                                          <p:attrName>style.visibility</p:attrName>
                                        </p:attrNameLst>
                                      </p:cBhvr>
                                      <p:to>
                                        <p:strVal val="visible"/>
                                      </p:to>
                                    </p:set>
                                    <p:animEffect transition="in" filter="blinds(horizontal)">
                                      <p:cBhvr>
                                        <p:cTn id="17" dur="500"/>
                                        <p:tgtEl>
                                          <p:spTgt spid="1710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913813" cy="1238344"/>
          </a:xfrm>
        </p:spPr>
        <p:txBody>
          <a:bodyPr>
            <a:noAutofit/>
          </a:bodyPr>
          <a:lstStyle/>
          <a:p>
            <a:r>
              <a:rPr lang="en-US" sz="4000" dirty="0"/>
              <a:t>Congregational Leadership Transition</a:t>
            </a:r>
          </a:p>
        </p:txBody>
      </p:sp>
      <p:sp>
        <p:nvSpPr>
          <p:cNvPr id="3" name="Content Placeholder 2"/>
          <p:cNvSpPr>
            <a:spLocks noGrp="1"/>
          </p:cNvSpPr>
          <p:nvPr>
            <p:ph idx="1"/>
          </p:nvPr>
        </p:nvSpPr>
        <p:spPr>
          <a:xfrm>
            <a:off x="766762" y="2595562"/>
            <a:ext cx="7610476" cy="3670767"/>
          </a:xfrm>
        </p:spPr>
        <p:txBody>
          <a:bodyPr>
            <a:normAutofit/>
          </a:bodyPr>
          <a:lstStyle/>
          <a:p>
            <a:pPr marL="0" indent="0" algn="ctr">
              <a:buNone/>
            </a:pPr>
            <a:r>
              <a:rPr lang="en-US" sz="9600" dirty="0" smtClean="0"/>
              <a:t>Q &amp; A</a:t>
            </a:r>
            <a:endParaRPr lang="en-US" sz="9600"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166681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686800" cy="1143000"/>
          </a:xfrm>
        </p:spPr>
        <p:txBody>
          <a:bodyPr>
            <a:normAutofit/>
          </a:bodyPr>
          <a:lstStyle/>
          <a:p>
            <a:r>
              <a:rPr lang="en-US" sz="4000" dirty="0" smtClean="0"/>
              <a:t>Subject:  Member Talents</a:t>
            </a:r>
            <a:endParaRPr lang="en-US" sz="4000" dirty="0"/>
          </a:p>
        </p:txBody>
      </p:sp>
      <p:sp>
        <p:nvSpPr>
          <p:cNvPr id="3" name="Content Placeholder 2"/>
          <p:cNvSpPr>
            <a:spLocks noGrp="1"/>
          </p:cNvSpPr>
          <p:nvPr>
            <p:ph idx="1"/>
          </p:nvPr>
        </p:nvSpPr>
        <p:spPr>
          <a:xfrm>
            <a:off x="533400" y="1963271"/>
            <a:ext cx="8191500" cy="4437529"/>
          </a:xfrm>
        </p:spPr>
        <p:txBody>
          <a:bodyPr>
            <a:noAutofit/>
          </a:bodyPr>
          <a:lstStyle/>
          <a:p>
            <a:r>
              <a:rPr lang="en-US" dirty="0" smtClean="0"/>
              <a:t>How well does your congregation follow the 1 Corinthians 12 principle of  a variety of gifts for the building up of the church?</a:t>
            </a:r>
          </a:p>
          <a:p>
            <a:r>
              <a:rPr lang="en-US" dirty="0" smtClean="0"/>
              <a:t>What is one way your congregation implements this principle?  What could be done better?</a:t>
            </a:r>
          </a:p>
          <a:p>
            <a:r>
              <a:rPr lang="en-US" dirty="0" smtClean="0"/>
              <a:t>Are there certain members who seem to unofficially “run the church”?</a:t>
            </a:r>
          </a:p>
          <a:p>
            <a:r>
              <a:rPr lang="en-US" dirty="0" smtClean="0"/>
              <a:t>How is your congregation perceived in your community?  Do negative comments and messages from members make their way among other members and into the community?  </a:t>
            </a:r>
          </a:p>
          <a:p>
            <a:r>
              <a:rPr lang="en-US" dirty="0" smtClean="0"/>
              <a:t>Is social media helpful or hurtful as it pertains to your congregation?</a:t>
            </a:r>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686800" cy="1143000"/>
          </a:xfrm>
        </p:spPr>
        <p:txBody>
          <a:bodyPr>
            <a:noAutofit/>
          </a:bodyPr>
          <a:lstStyle/>
          <a:p>
            <a:r>
              <a:rPr lang="en-US" sz="4000" dirty="0" smtClean="0"/>
              <a:t>Subject:  Constitution &amp; Bylaws </a:t>
            </a:r>
            <a:endParaRPr lang="en-US" sz="4000" dirty="0"/>
          </a:p>
        </p:txBody>
      </p:sp>
      <p:sp>
        <p:nvSpPr>
          <p:cNvPr id="3" name="Content Placeholder 2"/>
          <p:cNvSpPr>
            <a:spLocks noGrp="1"/>
          </p:cNvSpPr>
          <p:nvPr>
            <p:ph idx="1"/>
          </p:nvPr>
        </p:nvSpPr>
        <p:spPr>
          <a:xfrm>
            <a:off x="457200" y="2057400"/>
            <a:ext cx="8229600" cy="4525963"/>
          </a:xfrm>
        </p:spPr>
        <p:txBody>
          <a:bodyPr>
            <a:normAutofit/>
          </a:bodyPr>
          <a:lstStyle/>
          <a:p>
            <a:r>
              <a:rPr lang="en-US" dirty="0" smtClean="0"/>
              <a:t>Have you read your congregation’s Constitution &amp; Bylaws?  When were they written and/or revised last?</a:t>
            </a:r>
          </a:p>
          <a:p>
            <a:r>
              <a:rPr lang="en-US" dirty="0" smtClean="0"/>
              <a:t>Do your bylaws serve your congregation adequately?</a:t>
            </a:r>
          </a:p>
          <a:p>
            <a:r>
              <a:rPr lang="en-US" dirty="0" smtClean="0"/>
              <a:t>Do you agree with the statement:  “Your Constitution &amp; Bylaws should serve the congregation and not the congregation serves the Constitution &amp; Bylaws</a:t>
            </a:r>
            <a:r>
              <a:rPr lang="en-US" dirty="0"/>
              <a:t>?</a:t>
            </a:r>
            <a:r>
              <a:rPr lang="en-US" dirty="0" smtClean="0"/>
              <a:t>”</a:t>
            </a:r>
            <a:endParaRPr lang="en-US"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913813" cy="1924144"/>
          </a:xfrm>
        </p:spPr>
        <p:txBody>
          <a:bodyPr>
            <a:noAutofit/>
          </a:bodyPr>
          <a:lstStyle/>
          <a:p>
            <a:r>
              <a:rPr lang="en-US" sz="4000" dirty="0" smtClean="0"/>
              <a:t>Subject:  Pastor/Congregation Relationship</a:t>
            </a:r>
            <a:endParaRPr lang="en-US" sz="4000" dirty="0"/>
          </a:p>
        </p:txBody>
      </p:sp>
      <p:sp>
        <p:nvSpPr>
          <p:cNvPr id="3" name="Content Placeholder 2"/>
          <p:cNvSpPr>
            <a:spLocks noGrp="1"/>
          </p:cNvSpPr>
          <p:nvPr>
            <p:ph idx="1"/>
          </p:nvPr>
        </p:nvSpPr>
        <p:spPr>
          <a:xfrm>
            <a:off x="1114424" y="2971800"/>
            <a:ext cx="7610476" cy="3670767"/>
          </a:xfrm>
        </p:spPr>
        <p:txBody>
          <a:bodyPr/>
          <a:lstStyle/>
          <a:p>
            <a:r>
              <a:rPr lang="en-US" dirty="0" smtClean="0"/>
              <a:t>Can Elders/Council/Voters tell their pastor how to conduct the worship service or other things he must do?  Can a pastor dictate to his congregation what they must do?  By what authority are these decisions made?</a:t>
            </a:r>
          </a:p>
          <a:p>
            <a:r>
              <a:rPr lang="en-US" dirty="0" smtClean="0"/>
              <a:t>What should be the role of the pastor in the process of transitioning leaders within the congregation?</a:t>
            </a:r>
            <a:endParaRPr lang="en-US"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913813" cy="914400"/>
          </a:xfrm>
        </p:spPr>
        <p:txBody>
          <a:bodyPr>
            <a:normAutofit/>
          </a:bodyPr>
          <a:lstStyle/>
          <a:p>
            <a:r>
              <a:rPr lang="en-US" sz="4000" dirty="0" smtClean="0"/>
              <a:t>Subject:  Communication</a:t>
            </a:r>
            <a:endParaRPr lang="en-US" sz="4000" dirty="0"/>
          </a:p>
        </p:txBody>
      </p:sp>
      <p:sp>
        <p:nvSpPr>
          <p:cNvPr id="3" name="Content Placeholder 2"/>
          <p:cNvSpPr>
            <a:spLocks noGrp="1"/>
          </p:cNvSpPr>
          <p:nvPr>
            <p:ph idx="1"/>
          </p:nvPr>
        </p:nvSpPr>
        <p:spPr>
          <a:xfrm>
            <a:off x="1114424" y="1905000"/>
            <a:ext cx="7610476" cy="3670767"/>
          </a:xfrm>
        </p:spPr>
        <p:txBody>
          <a:bodyPr/>
          <a:lstStyle/>
          <a:p>
            <a:r>
              <a:rPr lang="en-US" dirty="0" smtClean="0"/>
              <a:t>How is the Eighth Commandment practiced in your congregation?  </a:t>
            </a:r>
          </a:p>
          <a:p>
            <a:r>
              <a:rPr lang="en-US" dirty="0" smtClean="0"/>
              <a:t>What does the “unofficial meeting” in the church parking lot sound like?  What is being said?  Is it helpful or hurtful?  What statements do members make about your congregation</a:t>
            </a:r>
            <a:r>
              <a:rPr lang="en-US" dirty="0" smtClean="0"/>
              <a:t>?</a:t>
            </a:r>
            <a:endParaRPr lang="en-US" dirty="0" smtClean="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913813" cy="914400"/>
          </a:xfrm>
        </p:spPr>
        <p:txBody>
          <a:bodyPr>
            <a:normAutofit/>
          </a:bodyPr>
          <a:lstStyle/>
          <a:p>
            <a:r>
              <a:rPr lang="en-US" sz="4000" dirty="0" smtClean="0"/>
              <a:t>Subject:  Conflict Resolution</a:t>
            </a:r>
            <a:endParaRPr lang="en-US" sz="4000" dirty="0"/>
          </a:p>
        </p:txBody>
      </p:sp>
      <p:sp>
        <p:nvSpPr>
          <p:cNvPr id="3" name="Content Placeholder 2"/>
          <p:cNvSpPr>
            <a:spLocks noGrp="1"/>
          </p:cNvSpPr>
          <p:nvPr>
            <p:ph idx="1"/>
          </p:nvPr>
        </p:nvSpPr>
        <p:spPr>
          <a:xfrm>
            <a:off x="1114424" y="1905000"/>
            <a:ext cx="7610476" cy="3670767"/>
          </a:xfrm>
        </p:spPr>
        <p:txBody>
          <a:bodyPr/>
          <a:lstStyle/>
          <a:p>
            <a:r>
              <a:rPr lang="en-US" dirty="0" smtClean="0"/>
              <a:t>Are there any unresolved conflicts or underlying issues within your congregation?</a:t>
            </a:r>
          </a:p>
          <a:p>
            <a:r>
              <a:rPr lang="en-US" dirty="0" smtClean="0"/>
              <a:t>What is the procedure for resolving conflict in your congregation?  Do you need a conflict resolution procedure policy or  trained committee for dealing with conflict?  </a:t>
            </a:r>
          </a:p>
          <a:p>
            <a:r>
              <a:rPr lang="en-US" dirty="0" smtClean="0"/>
              <a:t>What happens when members go outside healthy conflict resolution procedures?</a:t>
            </a:r>
            <a:endParaRPr lang="en-US"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8913813" cy="914400"/>
          </a:xfrm>
        </p:spPr>
        <p:txBody>
          <a:bodyPr>
            <a:normAutofit/>
          </a:bodyPr>
          <a:lstStyle/>
          <a:p>
            <a:r>
              <a:rPr lang="en-US" sz="4000" dirty="0" smtClean="0"/>
              <a:t>Prepared by:</a:t>
            </a:r>
            <a:endParaRPr lang="en-US" sz="4000" dirty="0"/>
          </a:p>
        </p:txBody>
      </p:sp>
      <p:sp>
        <p:nvSpPr>
          <p:cNvPr id="3" name="Content Placeholder 2"/>
          <p:cNvSpPr>
            <a:spLocks noGrp="1"/>
          </p:cNvSpPr>
          <p:nvPr>
            <p:ph idx="1"/>
          </p:nvPr>
        </p:nvSpPr>
        <p:spPr>
          <a:xfrm>
            <a:off x="1114424" y="1905000"/>
            <a:ext cx="7610476" cy="3670767"/>
          </a:xfrm>
        </p:spPr>
        <p:txBody>
          <a:bodyPr/>
          <a:lstStyle/>
          <a:p>
            <a:r>
              <a:rPr lang="en-US" dirty="0" smtClean="0"/>
              <a:t>Rev. Ray Smith</a:t>
            </a:r>
          </a:p>
          <a:p>
            <a:r>
              <a:rPr lang="en-US" dirty="0" smtClean="0"/>
              <a:t>Rev. Dr. Steve Turner</a:t>
            </a:r>
          </a:p>
          <a:p>
            <a:r>
              <a:rPr lang="en-US" dirty="0" smtClean="0"/>
              <a:t>Rev. Roger Carlisle</a:t>
            </a:r>
          </a:p>
          <a:p>
            <a:r>
              <a:rPr lang="en-US" dirty="0" smtClean="0"/>
              <a:t>Mr. Jason Fuller</a:t>
            </a:r>
            <a:endParaRPr lang="en-US" dirty="0"/>
          </a:p>
        </p:txBody>
      </p:sp>
      <p:sp>
        <p:nvSpPr>
          <p:cNvPr id="4" name="TextBox 3"/>
          <p:cNvSpPr txBox="1"/>
          <p:nvPr/>
        </p:nvSpPr>
        <p:spPr>
          <a:xfrm>
            <a:off x="0" y="0"/>
            <a:ext cx="9144000" cy="369332"/>
          </a:xfrm>
          <a:prstGeom prst="rect">
            <a:avLst/>
          </a:prstGeom>
          <a:solidFill>
            <a:srgbClr val="D6D9CD"/>
          </a:solidFill>
        </p:spPr>
        <p:txBody>
          <a:bodyPr wrap="square" rtlCol="0">
            <a:spAutoFit/>
          </a:bodyPr>
          <a:lstStyle/>
          <a:p>
            <a:endParaRPr lang="en-US" dirty="0"/>
          </a:p>
        </p:txBody>
      </p:sp>
      <p:sp>
        <p:nvSpPr>
          <p:cNvPr id="5" name="TextBox 4"/>
          <p:cNvSpPr txBox="1"/>
          <p:nvPr/>
        </p:nvSpPr>
        <p:spPr>
          <a:xfrm>
            <a:off x="0" y="6488668"/>
            <a:ext cx="9144000" cy="369332"/>
          </a:xfrm>
          <a:prstGeom prst="rect">
            <a:avLst/>
          </a:prstGeom>
          <a:solidFill>
            <a:srgbClr val="D6D9CD"/>
          </a:solidFill>
        </p:spPr>
        <p:txBody>
          <a:bodyPr wrap="square" rtlCol="0">
            <a:spAutoFit/>
          </a:bodyPr>
          <a:lstStyle/>
          <a:p>
            <a:endParaRPr lang="en-US" dirty="0"/>
          </a:p>
        </p:txBody>
      </p:sp>
    </p:spTree>
    <p:extLst>
      <p:ext uri="{BB962C8B-B14F-4D97-AF65-F5344CB8AC3E}">
        <p14:creationId xmlns:p14="http://schemas.microsoft.com/office/powerpoint/2010/main" val="3483865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theme/theme1.xml><?xml version="1.0" encoding="utf-8"?>
<a:theme xmlns:a="http://schemas.openxmlformats.org/drawingml/2006/main" name="Perception">
  <a:themeElements>
    <a:clrScheme name="Perception">
      <a:dk1>
        <a:sysClr val="windowText" lastClr="000000"/>
      </a:dk1>
      <a:lt1>
        <a:sysClr val="window" lastClr="FFFFFF"/>
      </a:lt1>
      <a:dk2>
        <a:srgbClr val="333333"/>
      </a:dk2>
      <a:lt2>
        <a:srgbClr val="BBC0AC"/>
      </a:lt2>
      <a:accent1>
        <a:srgbClr val="A2C816"/>
      </a:accent1>
      <a:accent2>
        <a:srgbClr val="E07602"/>
      </a:accent2>
      <a:accent3>
        <a:srgbClr val="E4C402"/>
      </a:accent3>
      <a:accent4>
        <a:srgbClr val="7DC1EF"/>
      </a:accent4>
      <a:accent5>
        <a:srgbClr val="21449B"/>
      </a:accent5>
      <a:accent6>
        <a:srgbClr val="A2B170"/>
      </a:accent6>
      <a:hlink>
        <a:srgbClr val="8DA440"/>
      </a:hlink>
      <a:folHlink>
        <a:srgbClr val="4C4F3F"/>
      </a:folHlink>
    </a:clrScheme>
    <a:fontScheme name="Perception">
      <a:majorFont>
        <a:latin typeface="Century Gothic"/>
        <a:ea typeface=""/>
        <a:cs typeface=""/>
        <a:font script="Jpan" typeface="メイリオ"/>
        <a:font script="Hans" typeface="宋体"/>
        <a:font script="Hant" typeface="新細明體"/>
      </a:majorFont>
      <a:minorFont>
        <a:latin typeface="Century Gothic"/>
        <a:ea typeface=""/>
        <a:cs typeface=""/>
        <a:font script="Jpan" typeface="メイリオ"/>
        <a:font script="Hans" typeface="宋体"/>
        <a:font script="Hant" typeface="新細明體"/>
      </a:minorFont>
    </a:fontScheme>
    <a:fmtScheme name="Perception">
      <a:fillStyleLst>
        <a:solidFill>
          <a:schemeClr val="phClr"/>
        </a:solidFill>
        <a:solidFill>
          <a:schemeClr val="phClr">
            <a:shade val="90000"/>
          </a:schemeClr>
        </a:solidFill>
        <a:solidFill>
          <a:schemeClr val="phClr">
            <a:shade val="80000"/>
          </a:schemeClr>
        </a:solidFill>
      </a:fillStyleLst>
      <a:lnStyleLst>
        <a:ln w="12700" cap="flat" cmpd="sng" algn="ctr">
          <a:solidFill>
            <a:schemeClr val="phClr">
              <a:satMod val="105000"/>
            </a:schemeClr>
          </a:solidFill>
          <a:prstDash val="solid"/>
        </a:ln>
        <a:ln w="25400" cap="flat" cmpd="sng" algn="ctr">
          <a:solidFill>
            <a:schemeClr val="phClr"/>
          </a:solidFill>
          <a:prstDash val="solid"/>
        </a:ln>
        <a:ln w="25400" cap="flat" cmpd="sng" algn="ctr">
          <a:solidFill>
            <a:schemeClr val="phClr">
              <a:alpha val="80000"/>
            </a:schemeClr>
          </a:solidFill>
          <a:prstDash val="solid"/>
        </a:ln>
      </a:lnStyleLst>
      <a:effectStyleLst>
        <a:effectStyle>
          <a:effectLst/>
        </a:effectStyle>
        <a:effectStyle>
          <a:effectLst/>
          <a:scene3d>
            <a:camera prst="obliqueTopRight"/>
            <a:lightRig rig="threePt" dir="tl"/>
          </a:scene3d>
          <a:sp3d>
            <a:bevelT w="25400" h="25400"/>
          </a:sp3d>
        </a:effectStyle>
        <a:effectStyle>
          <a:effectLst/>
          <a:scene3d>
            <a:camera prst="perspectiveFront" fov="4200000"/>
            <a:lightRig rig="balanced" dir="tl">
              <a:rot lat="0" lon="0" rev="18600000"/>
            </a:lightRig>
          </a:scene3d>
          <a:sp3d prstMaterial="metal">
            <a:bevelT w="63500" h="50800" prst="angle"/>
          </a:sp3d>
        </a:effectStyle>
      </a:effectStyleLst>
      <a:bgFillStyleLst>
        <a:solidFill>
          <a:schemeClr val="phClr">
            <a:tint val="90000"/>
          </a:schemeClr>
        </a:solidFill>
        <a:solidFill>
          <a:schemeClr val="phClr">
            <a:tint val="50000"/>
          </a:schemeClr>
        </a:solidFill>
        <a:solidFill>
          <a:schemeClr val="phClr">
            <a:shade val="60000"/>
          </a:schemeClr>
        </a:soli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Perception.thmx</Template>
  <TotalTime>566</TotalTime>
  <Words>1747</Words>
  <Application>Microsoft Office PowerPoint</Application>
  <PresentationFormat>On-screen Show (4:3)</PresentationFormat>
  <Paragraphs>257</Paragraphs>
  <Slides>38</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Caesar</vt:lpstr>
      <vt:lpstr>Calibri</vt:lpstr>
      <vt:lpstr>Century Gothic</vt:lpstr>
      <vt:lpstr>Chaucer</vt:lpstr>
      <vt:lpstr>Wingdings 2</vt:lpstr>
      <vt:lpstr>Perception</vt:lpstr>
      <vt:lpstr>Iowa District West – LCMS Circuit Convocations – 2014</vt:lpstr>
      <vt:lpstr>Goal</vt:lpstr>
      <vt:lpstr>Congregational Leadership Transition</vt:lpstr>
      <vt:lpstr>Congregational Leadership Transition Dynamics</vt:lpstr>
      <vt:lpstr>Congregational Leadership Transition Dynamics</vt:lpstr>
      <vt:lpstr>Congregational Leadership Transition Preparation</vt:lpstr>
      <vt:lpstr>Congregational Leadership Transition Preparation</vt:lpstr>
      <vt:lpstr>Congregational Leadership Transition Preparation; Scriptural</vt:lpstr>
      <vt:lpstr>Congregational Leadership Transition Preparation; Scriptural</vt:lpstr>
      <vt:lpstr>Congregational Leadership Transition Preparation; Scriptural</vt:lpstr>
      <vt:lpstr>Congregational Leadership Transition Preparation; doctrinal</vt:lpstr>
      <vt:lpstr>Congregational Leadership Transition Preparation; doctrinal</vt:lpstr>
      <vt:lpstr>Congregational Leadership Transition Preparation; Practical</vt:lpstr>
      <vt:lpstr>Congregational Leadership Transition</vt:lpstr>
      <vt:lpstr>Congregational Leadership Transition</vt:lpstr>
      <vt:lpstr>Congregational Leadership Transition</vt:lpstr>
      <vt:lpstr>One Church Four Generations</vt:lpstr>
      <vt:lpstr>Generational Diversity</vt:lpstr>
      <vt:lpstr>Generation Y ages 0-25</vt:lpstr>
      <vt:lpstr>Generation X ages 26-44</vt:lpstr>
      <vt:lpstr>Boomer Generation ages 45-64</vt:lpstr>
      <vt:lpstr>Builder Generation ages 65+</vt:lpstr>
      <vt:lpstr>Builder Generation ages 65+</vt:lpstr>
      <vt:lpstr>Congregational Leadership Transition</vt:lpstr>
      <vt:lpstr>Congregational Leadership Transition</vt:lpstr>
      <vt:lpstr>Prescription for a  Healthy Transfer of Leadership </vt:lpstr>
      <vt:lpstr>Addressing Fear</vt:lpstr>
      <vt:lpstr>Building Trust</vt:lpstr>
      <vt:lpstr>Seeing Generationally</vt:lpstr>
      <vt:lpstr>A Tool for Discerning Core Values </vt:lpstr>
      <vt:lpstr>Listing of Value Statements</vt:lpstr>
      <vt:lpstr>Congregational Leadership Transition</vt:lpstr>
      <vt:lpstr>Subject:  Member Talents</vt:lpstr>
      <vt:lpstr>Subject:  Constitution &amp; Bylaws </vt:lpstr>
      <vt:lpstr>Subject:  Pastor/Congregation Relationship</vt:lpstr>
      <vt:lpstr>Subject:  Communication</vt:lpstr>
      <vt:lpstr>Subject:  Conflict Resolution</vt:lpstr>
      <vt:lpstr>Prepared by:</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Iowa District West - LCMS</dc:title>
  <dc:creator>Pastor Ray</dc:creator>
  <cp:lastModifiedBy>Jason Fuller</cp:lastModifiedBy>
  <cp:revision>75</cp:revision>
  <dcterms:created xsi:type="dcterms:W3CDTF">2014-07-30T17:27:54Z</dcterms:created>
  <dcterms:modified xsi:type="dcterms:W3CDTF">2014-09-30T19:04:14Z</dcterms:modified>
</cp:coreProperties>
</file>